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3" r:id="rId20"/>
    <p:sldId id="277" r:id="rId21"/>
    <p:sldId id="278" r:id="rId22"/>
    <p:sldId id="279" r:id="rId23"/>
    <p:sldId id="280" r:id="rId24"/>
    <p:sldId id="281" r:id="rId25"/>
    <p:sldId id="286" r:id="rId26"/>
    <p:sldId id="283" r:id="rId27"/>
    <p:sldId id="284" r:id="rId28"/>
    <p:sldId id="285" r:id="rId2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3">
        <a:schemeClr val="bg1"/>
      </p:bgRef>
    </p:bg>
    <p:spTree>
      <p:nvGrpSpPr>
        <p:cNvPr id="1" name=""/>
        <p:cNvGrpSpPr/>
        <p:nvPr/>
      </p:nvGrpSpPr>
      <p:grpSpPr>
        <a:xfrm>
          <a:off x="0" y="0"/>
          <a:ext cx="0" cy="0"/>
          <a:chOff x="0" y="0"/>
          <a:chExt cx="0" cy="0"/>
        </a:xfrm>
      </p:grpSpPr>
      <p:sp>
        <p:nvSpPr>
          <p:cNvPr id="12" name="11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Subtítulo"/>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FFCBB870-E1F2-4298-A0F6-718B0955B8AD}" type="datetimeFigureOut">
              <a:rPr lang="es-ES" smtClean="0"/>
              <a:pPr/>
              <a:t>08/05/2016</a:t>
            </a:fld>
            <a:endParaRPr lang="es-ES"/>
          </a:p>
        </p:txBody>
      </p:sp>
      <p:sp>
        <p:nvSpPr>
          <p:cNvPr id="17" name="16 Marcador de pie de página"/>
          <p:cNvSpPr>
            <a:spLocks noGrp="1"/>
          </p:cNvSpPr>
          <p:nvPr>
            <p:ph type="ftr" sz="quarter" idx="11"/>
          </p:nvPr>
        </p:nvSpPr>
        <p:spPr/>
        <p:txBody>
          <a:bodyPr/>
          <a:lstStyle/>
          <a:p>
            <a:endParaRPr lang="es-ES"/>
          </a:p>
        </p:txBody>
      </p:sp>
      <p:sp>
        <p:nvSpPr>
          <p:cNvPr id="29" name="28 Marcador de número de diapositiva"/>
          <p:cNvSpPr>
            <a:spLocks noGrp="1"/>
          </p:cNvSpPr>
          <p:nvPr>
            <p:ph type="sldNum" sz="quarter" idx="12"/>
          </p:nvPr>
        </p:nvSpPr>
        <p:spPr/>
        <p:txBody>
          <a:bodyPr lIns="0" tIns="0" rIns="0" bIns="0">
            <a:noAutofit/>
          </a:bodyPr>
          <a:lstStyle>
            <a:lvl1pPr>
              <a:defRPr sz="1400">
                <a:solidFill>
                  <a:srgbClr val="FFFFFF"/>
                </a:solidFill>
              </a:defRPr>
            </a:lvl1pPr>
          </a:lstStyle>
          <a:p>
            <a:fld id="{058062FD-E412-4425-8472-950EB2BA42C4}" type="slidenum">
              <a:rPr lang="es-ES" smtClean="0"/>
              <a:pPr/>
              <a:t>‹Nº›</a:t>
            </a:fld>
            <a:endParaRPr lang="es-ES"/>
          </a:p>
        </p:txBody>
      </p:sp>
      <p:sp>
        <p:nvSpPr>
          <p:cNvPr id="7" name="6 Rectángulo"/>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FCBB870-E1F2-4298-A0F6-718B0955B8AD}" type="datetimeFigureOut">
              <a:rPr lang="es-ES" smtClean="0"/>
              <a:pPr/>
              <a:t>08/05/2016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58062FD-E412-4425-8472-950EB2BA42C4}"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41"/>
            <a:ext cx="201168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914400" y="274640"/>
            <a:ext cx="55626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FCBB870-E1F2-4298-A0F6-718B0955B8AD}" type="datetimeFigureOut">
              <a:rPr lang="es-ES" smtClean="0"/>
              <a:pPr/>
              <a:t>08/05/2016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58062FD-E412-4425-8472-950EB2BA42C4}"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FFCBB870-E1F2-4298-A0F6-718B0955B8AD}" type="datetimeFigureOut">
              <a:rPr lang="es-ES" smtClean="0"/>
              <a:pPr/>
              <a:t>08/05/2016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58062FD-E412-4425-8472-950EB2BA42C4}" type="slidenum">
              <a:rPr lang="es-ES" smtClean="0"/>
              <a:pPr/>
              <a:t>‹Nº›</a:t>
            </a:fld>
            <a:endParaRPr lang="es-ES"/>
          </a:p>
        </p:txBody>
      </p:sp>
      <p:sp>
        <p:nvSpPr>
          <p:cNvPr id="8" name="7 Marcador de contenido"/>
          <p:cNvSpPr>
            <a:spLocks noGrp="1"/>
          </p:cNvSpPr>
          <p:nvPr>
            <p:ph sz="quarter" idx="1"/>
          </p:nvPr>
        </p:nvSpPr>
        <p:spPr>
          <a:xfrm>
            <a:off x="914400" y="1447800"/>
            <a:ext cx="777240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sp>
        <p:nvSpPr>
          <p:cNvPr id="11" name="10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722313" y="952500"/>
            <a:ext cx="7772400" cy="1362075"/>
          </a:xfrm>
        </p:spPr>
        <p:txBody>
          <a:bodyPr anchor="b" anchorCtr="0"/>
          <a:lstStyle>
            <a:lvl1pPr algn="l">
              <a:buNone/>
              <a:defRPr sz="4000" b="0" cap="none"/>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FFCBB870-E1F2-4298-A0F6-718B0955B8AD}" type="datetimeFigureOut">
              <a:rPr lang="es-ES" smtClean="0"/>
              <a:pPr/>
              <a:t>08/05/2016</a:t>
            </a:fld>
            <a:endParaRPr lang="es-ES"/>
          </a:p>
        </p:txBody>
      </p:sp>
      <p:sp>
        <p:nvSpPr>
          <p:cNvPr id="5" name="4 Marcador de pie de página"/>
          <p:cNvSpPr>
            <a:spLocks noGrp="1"/>
          </p:cNvSpPr>
          <p:nvPr>
            <p:ph type="ftr" sz="quarter" idx="11"/>
          </p:nvPr>
        </p:nvSpPr>
        <p:spPr>
          <a:xfrm>
            <a:off x="800100" y="6172200"/>
            <a:ext cx="4000500" cy="457200"/>
          </a:xfrm>
        </p:spPr>
        <p:txBody>
          <a:bodyPr/>
          <a:lstStyle/>
          <a:p>
            <a:endParaRPr lang="es-ES"/>
          </a:p>
        </p:txBody>
      </p:sp>
      <p:sp>
        <p:nvSpPr>
          <p:cNvPr id="7" name="6 Rectángulo"/>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146304" y="6208776"/>
            <a:ext cx="457200" cy="457200"/>
          </a:xfrm>
        </p:spPr>
        <p:txBody>
          <a:bodyPr/>
          <a:lstStyle/>
          <a:p>
            <a:fld id="{058062FD-E412-4425-8472-950EB2BA42C4}"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FFCBB870-E1F2-4298-A0F6-718B0955B8AD}" type="datetimeFigureOut">
              <a:rPr lang="es-ES" smtClean="0"/>
              <a:pPr/>
              <a:t>08/05/2016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058062FD-E412-4425-8472-950EB2BA42C4}" type="slidenum">
              <a:rPr lang="es-ES" smtClean="0"/>
              <a:pPr/>
              <a:t>‹Nº›</a:t>
            </a:fld>
            <a:endParaRPr lang="es-ES"/>
          </a:p>
        </p:txBody>
      </p:sp>
      <p:sp>
        <p:nvSpPr>
          <p:cNvPr id="9" name="8 Marcador de contenido"/>
          <p:cNvSpPr>
            <a:spLocks noGrp="1"/>
          </p:cNvSpPr>
          <p:nvPr>
            <p:ph sz="quarter" idx="1"/>
          </p:nvPr>
        </p:nvSpPr>
        <p:spPr>
          <a:xfrm>
            <a:off x="91440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93395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914400" y="273050"/>
            <a:ext cx="7772400" cy="1143000"/>
          </a:xfrm>
        </p:spPr>
        <p:txBody>
          <a:bodyPr anchor="b" anchorCtr="0"/>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FFCBB870-E1F2-4298-A0F6-718B0955B8AD}" type="datetimeFigureOut">
              <a:rPr lang="es-ES" smtClean="0"/>
              <a:pPr/>
              <a:t>08/05/2016</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058062FD-E412-4425-8472-950EB2BA42C4}" type="slidenum">
              <a:rPr lang="es-ES" smtClean="0"/>
              <a:pPr/>
              <a:t>‹Nº›</a:t>
            </a:fld>
            <a:endParaRPr lang="es-ES"/>
          </a:p>
        </p:txBody>
      </p:sp>
      <p:sp>
        <p:nvSpPr>
          <p:cNvPr id="11" name="10 Marcador de contenido"/>
          <p:cNvSpPr>
            <a:spLocks noGrp="1"/>
          </p:cNvSpPr>
          <p:nvPr>
            <p:ph sz="half" idx="2"/>
          </p:nvPr>
        </p:nvSpPr>
        <p:spPr>
          <a:xfrm>
            <a:off x="9144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4"/>
          </p:nvPr>
        </p:nvSpPr>
        <p:spPr>
          <a:xfrm>
            <a:off x="49530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FFCBB870-E1F2-4298-A0F6-718B0955B8AD}" type="datetimeFigureOut">
              <a:rPr lang="es-ES" smtClean="0"/>
              <a:pPr/>
              <a:t>08/05/2016</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058062FD-E412-4425-8472-950EB2BA42C4}"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FCBB870-E1F2-4298-A0F6-718B0955B8AD}" type="datetimeFigureOut">
              <a:rPr lang="es-ES" smtClean="0"/>
              <a:pPr/>
              <a:t>08/05/2016</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058062FD-E412-4425-8472-950EB2BA42C4}"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7 Rectángulo"/>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914400" y="273050"/>
            <a:ext cx="7772400" cy="1143000"/>
          </a:xfrm>
        </p:spPr>
        <p:txBody>
          <a:bodyPr anchor="b" anchorCtr="0"/>
          <a:lstStyle>
            <a:lvl1pPr algn="l">
              <a:buNone/>
              <a:defRPr sz="4000" b="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FFCBB870-E1F2-4298-A0F6-718B0955B8AD}" type="datetimeFigureOut">
              <a:rPr lang="es-ES" smtClean="0"/>
              <a:pPr/>
              <a:t>08/05/2016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058062FD-E412-4425-8472-950EB2BA42C4}" type="slidenum">
              <a:rPr lang="es-ES" smtClean="0"/>
              <a:pPr/>
              <a:t>‹Nº›</a:t>
            </a:fld>
            <a:endParaRPr lang="es-ES"/>
          </a:p>
        </p:txBody>
      </p:sp>
      <p:sp>
        <p:nvSpPr>
          <p:cNvPr id="11" name="10 Marcador de contenido"/>
          <p:cNvSpPr>
            <a:spLocks noGrp="1"/>
          </p:cNvSpPr>
          <p:nvPr>
            <p:ph sz="quarter" idx="1"/>
          </p:nvPr>
        </p:nvSpPr>
        <p:spPr>
          <a:xfrm>
            <a:off x="2971800" y="1600200"/>
            <a:ext cx="5715000" cy="44958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FFCBB870-E1F2-4298-A0F6-718B0955B8AD}" type="datetimeFigureOut">
              <a:rPr lang="es-ES" smtClean="0"/>
              <a:pPr/>
              <a:t>08/05/2016</a:t>
            </a:fld>
            <a:endParaRPr lang="es-ES"/>
          </a:p>
        </p:txBody>
      </p:sp>
      <p:sp>
        <p:nvSpPr>
          <p:cNvPr id="6" name="5 Marcador de pie de página"/>
          <p:cNvSpPr>
            <a:spLocks noGrp="1"/>
          </p:cNvSpPr>
          <p:nvPr>
            <p:ph type="ftr" sz="quarter" idx="11"/>
          </p:nvPr>
        </p:nvSpPr>
        <p:spPr>
          <a:xfrm>
            <a:off x="914400" y="6172200"/>
            <a:ext cx="3886200" cy="457200"/>
          </a:xfrm>
        </p:spPr>
        <p:txBody>
          <a:bodyPr/>
          <a:lstStyle/>
          <a:p>
            <a:endParaRPr lang="es-ES"/>
          </a:p>
        </p:txBody>
      </p:sp>
      <p:sp>
        <p:nvSpPr>
          <p:cNvPr id="7" name="6 Marcador de número de diapositiva"/>
          <p:cNvSpPr>
            <a:spLocks noGrp="1"/>
          </p:cNvSpPr>
          <p:nvPr>
            <p:ph type="sldNum" sz="quarter" idx="12"/>
          </p:nvPr>
        </p:nvSpPr>
        <p:spPr>
          <a:xfrm>
            <a:off x="146304" y="6208776"/>
            <a:ext cx="457200" cy="457200"/>
          </a:xfrm>
        </p:spPr>
        <p:txBody>
          <a:bodyPr/>
          <a:lstStyle/>
          <a:p>
            <a:fld id="{058062FD-E412-4425-8472-950EB2BA42C4}" type="slidenum">
              <a:rPr lang="es-ES" smtClean="0"/>
              <a:pPr/>
              <a:t>‹Nº›</a:t>
            </a:fld>
            <a:endParaRPr lang="es-ES"/>
          </a:p>
        </p:txBody>
      </p:sp>
      <p:sp>
        <p:nvSpPr>
          <p:cNvPr id="11" name="10 Rectángulo"/>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Marcador de posición de imagen"/>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s-ES" smtClean="0"/>
              <a:t>Haga clic en el icono para agregar una imagen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Marcador de título"/>
          <p:cNvSpPr>
            <a:spLocks noGrp="1"/>
          </p:cNvSpPr>
          <p:nvPr>
            <p:ph type="title"/>
          </p:nvPr>
        </p:nvSpPr>
        <p:spPr>
          <a:xfrm>
            <a:off x="914400" y="274638"/>
            <a:ext cx="7772400" cy="1143000"/>
          </a:xfrm>
          <a:prstGeom prst="rect">
            <a:avLst/>
          </a:prstGeom>
        </p:spPr>
        <p:txBody>
          <a:bodyPr bIns="91440" anchor="b" anchorCtr="0">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FFCBB870-E1F2-4298-A0F6-718B0955B8AD}" type="datetimeFigureOut">
              <a:rPr lang="es-ES" smtClean="0"/>
              <a:pPr/>
              <a:t>08/05/2016</a:t>
            </a:fld>
            <a:endParaRPr lang="es-ES"/>
          </a:p>
        </p:txBody>
      </p:sp>
      <p:sp>
        <p:nvSpPr>
          <p:cNvPr id="3" name="2 Marcador de pie de página"/>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s-ES"/>
          </a:p>
        </p:txBody>
      </p:sp>
      <p:sp>
        <p:nvSpPr>
          <p:cNvPr id="23" name="22 Marcador de número de diapositiva"/>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058062FD-E412-4425-8472-950EB2BA42C4}"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 Id="rId4" Type="http://schemas.openxmlformats.org/officeDocument/2006/relationships/image" Target="../media/image12.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p:txBody>
          <a:bodyPr>
            <a:normAutofit lnSpcReduction="10000"/>
          </a:bodyPr>
          <a:lstStyle/>
          <a:p>
            <a:r>
              <a:rPr lang="es-ES" dirty="0" smtClean="0"/>
              <a:t>DESARROLLO DE LAS DESTREZAS LINGUISTICAS: COMPRENSIÓN Y EXPRESIÓN ORAL, COMPRENSIÓN Y EXPRESIÓN ESCRITA. LA COMPETENCIA COMUNICATIVA</a:t>
            </a:r>
            <a:endParaRPr lang="es-ES" dirty="0"/>
          </a:p>
        </p:txBody>
      </p:sp>
      <p:sp>
        <p:nvSpPr>
          <p:cNvPr id="2" name="1 Título"/>
          <p:cNvSpPr>
            <a:spLocks noGrp="1"/>
          </p:cNvSpPr>
          <p:nvPr>
            <p:ph type="ctrTitle"/>
          </p:nvPr>
        </p:nvSpPr>
        <p:spPr/>
        <p:txBody>
          <a:bodyPr/>
          <a:lstStyle/>
          <a:p>
            <a:r>
              <a:rPr lang="es-ES" dirty="0" smtClean="0"/>
              <a:t>Tema 3</a:t>
            </a:r>
            <a:endParaRPr lang="es-E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1. </a:t>
            </a:r>
            <a:r>
              <a:rPr lang="es-ES" dirty="0" err="1" smtClean="0"/>
              <a:t>The</a:t>
            </a:r>
            <a:r>
              <a:rPr lang="es-ES" dirty="0" smtClean="0"/>
              <a:t> </a:t>
            </a:r>
            <a:r>
              <a:rPr lang="es-ES" dirty="0" err="1" smtClean="0"/>
              <a:t>spoken</a:t>
            </a:r>
            <a:r>
              <a:rPr lang="es-ES" dirty="0" smtClean="0"/>
              <a:t> </a:t>
            </a:r>
            <a:r>
              <a:rPr lang="es-ES" dirty="0" err="1" smtClean="0"/>
              <a:t>word</a:t>
            </a:r>
            <a:r>
              <a:rPr lang="es-ES" dirty="0" smtClean="0"/>
              <a:t>. </a:t>
            </a:r>
            <a:r>
              <a:rPr lang="es-ES" dirty="0" err="1" smtClean="0"/>
              <a:t>Speaking</a:t>
            </a:r>
            <a:r>
              <a:rPr lang="es-ES" dirty="0" smtClean="0"/>
              <a:t>.</a:t>
            </a:r>
            <a:endParaRPr lang="es-ES" dirty="0"/>
          </a:p>
        </p:txBody>
      </p:sp>
      <p:sp>
        <p:nvSpPr>
          <p:cNvPr id="3" name="2 Marcador de contenido"/>
          <p:cNvSpPr>
            <a:spLocks noGrp="1"/>
          </p:cNvSpPr>
          <p:nvPr>
            <p:ph sz="quarter" idx="1"/>
          </p:nvPr>
        </p:nvSpPr>
        <p:spPr/>
        <p:txBody>
          <a:bodyPr/>
          <a:lstStyle/>
          <a:p>
            <a:r>
              <a:rPr lang="en-US" b="1" dirty="0" smtClean="0"/>
              <a:t>1.2. Speaking</a:t>
            </a:r>
          </a:p>
          <a:p>
            <a:pPr lvl="1"/>
            <a:r>
              <a:rPr lang="en-US" dirty="0" smtClean="0"/>
              <a:t>Speaking involves </a:t>
            </a:r>
            <a:r>
              <a:rPr lang="en-US" dirty="0" smtClean="0">
                <a:solidFill>
                  <a:srgbClr val="FF0000"/>
                </a:solidFill>
              </a:rPr>
              <a:t>THREE AREAS OF KNOWLEDGE</a:t>
            </a:r>
            <a:r>
              <a:rPr lang="en-US" dirty="0" smtClean="0"/>
              <a:t>:</a:t>
            </a:r>
          </a:p>
          <a:p>
            <a:pPr lvl="2"/>
            <a:r>
              <a:rPr lang="en-US" b="1" dirty="0" smtClean="0"/>
              <a:t>Mechanics </a:t>
            </a:r>
          </a:p>
          <a:p>
            <a:pPr lvl="3"/>
            <a:r>
              <a:rPr lang="en-US" dirty="0" smtClean="0"/>
              <a:t>The use of the right words in the right order</a:t>
            </a:r>
          </a:p>
          <a:p>
            <a:pPr lvl="2"/>
            <a:r>
              <a:rPr lang="en-US" b="1" dirty="0" smtClean="0"/>
              <a:t>Functions</a:t>
            </a:r>
          </a:p>
          <a:p>
            <a:pPr lvl="3"/>
            <a:r>
              <a:rPr lang="en-US" dirty="0" smtClean="0"/>
              <a:t>when clarity off message is essential and when precise understanding is not required</a:t>
            </a:r>
          </a:p>
          <a:p>
            <a:pPr lvl="2"/>
            <a:r>
              <a:rPr lang="en-US" b="1" dirty="0" smtClean="0"/>
              <a:t>Social and cultural rules and norms</a:t>
            </a:r>
          </a:p>
          <a:p>
            <a:pPr lvl="3"/>
            <a:r>
              <a:rPr lang="en-US" dirty="0" smtClean="0"/>
              <a:t>Who is speaking to whom, in what circumstances, about what, and for what reason.</a:t>
            </a:r>
          </a:p>
          <a:p>
            <a:endParaRPr lang="en-US" b="1" dirty="0" smtClean="0"/>
          </a:p>
          <a:p>
            <a:pPr>
              <a:buNone/>
            </a:pPr>
            <a:endParaRPr lang="en-US" sz="2000" dirty="0" smtClean="0"/>
          </a:p>
          <a:p>
            <a:endParaRPr lang="es-E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1. </a:t>
            </a:r>
            <a:r>
              <a:rPr lang="es-ES" dirty="0" err="1" smtClean="0"/>
              <a:t>The</a:t>
            </a:r>
            <a:r>
              <a:rPr lang="es-ES" dirty="0" smtClean="0"/>
              <a:t> </a:t>
            </a:r>
            <a:r>
              <a:rPr lang="es-ES" dirty="0" err="1" smtClean="0"/>
              <a:t>spoken</a:t>
            </a:r>
            <a:r>
              <a:rPr lang="es-ES" dirty="0" smtClean="0"/>
              <a:t> </a:t>
            </a:r>
            <a:r>
              <a:rPr lang="es-ES" dirty="0" err="1" smtClean="0"/>
              <a:t>word</a:t>
            </a:r>
            <a:r>
              <a:rPr lang="es-ES" dirty="0" smtClean="0"/>
              <a:t>. </a:t>
            </a:r>
            <a:r>
              <a:rPr lang="es-ES" dirty="0" err="1" smtClean="0"/>
              <a:t>Speaking</a:t>
            </a:r>
            <a:r>
              <a:rPr lang="es-ES" dirty="0" smtClean="0"/>
              <a:t>.</a:t>
            </a:r>
            <a:endParaRPr lang="es-ES" dirty="0"/>
          </a:p>
        </p:txBody>
      </p:sp>
      <p:sp>
        <p:nvSpPr>
          <p:cNvPr id="3" name="2 Marcador de contenido"/>
          <p:cNvSpPr>
            <a:spLocks noGrp="1"/>
          </p:cNvSpPr>
          <p:nvPr>
            <p:ph sz="quarter" idx="1"/>
          </p:nvPr>
        </p:nvSpPr>
        <p:spPr/>
        <p:txBody>
          <a:bodyPr>
            <a:normAutofit fontScale="92500" lnSpcReduction="20000"/>
          </a:bodyPr>
          <a:lstStyle/>
          <a:p>
            <a:r>
              <a:rPr lang="en-US" b="1" dirty="0" smtClean="0"/>
              <a:t>1.2.1. Goals and Techniques for Teaching Speaking</a:t>
            </a:r>
          </a:p>
          <a:p>
            <a:pPr lvl="1"/>
            <a:r>
              <a:rPr lang="en-US" sz="2000" dirty="0" smtClean="0"/>
              <a:t>Use of a </a:t>
            </a:r>
            <a:r>
              <a:rPr lang="en-US" sz="2000" b="1" dirty="0" smtClean="0">
                <a:solidFill>
                  <a:srgbClr val="FF0000"/>
                </a:solidFill>
              </a:rPr>
              <a:t>BALANCED ACTIVITIES APPROACH </a:t>
            </a:r>
            <a:r>
              <a:rPr lang="en-US" sz="2000" dirty="0" smtClean="0"/>
              <a:t>that combines language input, structures output, and communicative output.</a:t>
            </a:r>
          </a:p>
          <a:p>
            <a:pPr lvl="2"/>
            <a:r>
              <a:rPr lang="en-US" b="1" dirty="0" smtClean="0"/>
              <a:t>LANGUAGE INPUT</a:t>
            </a:r>
          </a:p>
          <a:p>
            <a:pPr lvl="3"/>
            <a:r>
              <a:rPr lang="en-US" dirty="0" smtClean="0"/>
              <a:t>In form of  teacher talk, listening activities, reading texts, language heard and read outside the class, etc.</a:t>
            </a:r>
          </a:p>
          <a:p>
            <a:pPr lvl="3"/>
            <a:r>
              <a:rPr lang="en-US" dirty="0" smtClean="0"/>
              <a:t>May be content oriented or form oriented.</a:t>
            </a:r>
          </a:p>
          <a:p>
            <a:pPr lvl="2"/>
            <a:r>
              <a:rPr lang="en-US" b="1" dirty="0" smtClean="0"/>
              <a:t>STRUCTURED </a:t>
            </a:r>
            <a:r>
              <a:rPr lang="en-US" b="1" dirty="0" smtClean="0"/>
              <a:t>OUTPUT</a:t>
            </a:r>
          </a:p>
          <a:p>
            <a:pPr lvl="3"/>
            <a:r>
              <a:rPr lang="en-US" dirty="0" smtClean="0"/>
              <a:t>Focuses on the correct form.</a:t>
            </a:r>
          </a:p>
          <a:p>
            <a:pPr lvl="3"/>
            <a:r>
              <a:rPr lang="en-US" dirty="0" smtClean="0"/>
              <a:t>Students may have options, but all of them require the use of specific language items.</a:t>
            </a:r>
          </a:p>
          <a:p>
            <a:pPr lvl="2"/>
            <a:r>
              <a:rPr lang="en-US" b="1" dirty="0" smtClean="0"/>
              <a:t>COMMUNICATIVE OUTPUT</a:t>
            </a:r>
          </a:p>
          <a:p>
            <a:pPr lvl="3"/>
            <a:r>
              <a:rPr lang="en-US" dirty="0" smtClean="0"/>
              <a:t>The learner’s main purpose is to complete a communicative task.</a:t>
            </a:r>
          </a:p>
          <a:p>
            <a:pPr lvl="3"/>
            <a:r>
              <a:rPr lang="en-US" dirty="0" smtClean="0"/>
              <a:t>The criterion of success is whether the learner gets the message across.</a:t>
            </a:r>
          </a:p>
          <a:p>
            <a:pPr lvl="3"/>
            <a:r>
              <a:rPr lang="en-US" dirty="0" smtClean="0"/>
              <a:t>Accuracy is not a consideration unless the lack of it interferes with the message.</a:t>
            </a:r>
            <a:endParaRPr lang="es-E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1. </a:t>
            </a:r>
            <a:r>
              <a:rPr lang="es-ES" dirty="0" err="1" smtClean="0"/>
              <a:t>The</a:t>
            </a:r>
            <a:r>
              <a:rPr lang="es-ES" dirty="0" smtClean="0"/>
              <a:t> </a:t>
            </a:r>
            <a:r>
              <a:rPr lang="es-ES" dirty="0" err="1" smtClean="0"/>
              <a:t>spoken</a:t>
            </a:r>
            <a:r>
              <a:rPr lang="es-ES" dirty="0" smtClean="0"/>
              <a:t> </a:t>
            </a:r>
            <a:r>
              <a:rPr lang="es-ES" dirty="0" err="1" smtClean="0"/>
              <a:t>word</a:t>
            </a:r>
            <a:r>
              <a:rPr lang="es-ES" dirty="0" smtClean="0"/>
              <a:t>. </a:t>
            </a:r>
            <a:r>
              <a:rPr lang="es-ES" dirty="0" err="1" smtClean="0"/>
              <a:t>Speaking</a:t>
            </a:r>
            <a:r>
              <a:rPr lang="es-ES" dirty="0" smtClean="0"/>
              <a:t>.</a:t>
            </a:r>
            <a:endParaRPr lang="es-ES" dirty="0"/>
          </a:p>
        </p:txBody>
      </p:sp>
      <p:sp>
        <p:nvSpPr>
          <p:cNvPr id="3" name="2 Marcador de contenido"/>
          <p:cNvSpPr>
            <a:spLocks noGrp="1"/>
          </p:cNvSpPr>
          <p:nvPr>
            <p:ph sz="quarter" idx="1"/>
          </p:nvPr>
        </p:nvSpPr>
        <p:spPr/>
        <p:txBody>
          <a:bodyPr/>
          <a:lstStyle/>
          <a:p>
            <a:r>
              <a:rPr lang="en-US" b="1" dirty="0" smtClean="0"/>
              <a:t>1.2.2. </a:t>
            </a:r>
            <a:r>
              <a:rPr lang="en-US" b="1" dirty="0" smtClean="0">
                <a:solidFill>
                  <a:srgbClr val="FF0000"/>
                </a:solidFill>
              </a:rPr>
              <a:t>STRATEGIES</a:t>
            </a:r>
            <a:r>
              <a:rPr lang="en-US" b="1" dirty="0" smtClean="0"/>
              <a:t> for Developing Speaking Skills </a:t>
            </a:r>
          </a:p>
          <a:p>
            <a:pPr lvl="1"/>
            <a:r>
              <a:rPr lang="en-US" sz="2000" b="1" dirty="0" smtClean="0"/>
              <a:t>USING MINIMAL RESPONSES</a:t>
            </a:r>
          </a:p>
          <a:p>
            <a:pPr lvl="2"/>
            <a:r>
              <a:rPr lang="en-US" dirty="0" smtClean="0"/>
              <a:t>Minimal responses: predictable, often idiomatic phrases that conversation participants use to indicate understanding, agreement, doubt, etc.</a:t>
            </a:r>
          </a:p>
          <a:p>
            <a:pPr lvl="2"/>
            <a:r>
              <a:rPr lang="en-US" dirty="0" smtClean="0"/>
              <a:t>Help students to focus on what the other participant is saying.</a:t>
            </a:r>
          </a:p>
          <a:p>
            <a:pPr lvl="1"/>
            <a:r>
              <a:rPr lang="en-US" sz="2000" b="1" dirty="0" smtClean="0"/>
              <a:t>RECOGNIZING SCRIPTS</a:t>
            </a:r>
          </a:p>
          <a:p>
            <a:pPr lvl="2"/>
            <a:r>
              <a:rPr lang="en-US" dirty="0" smtClean="0"/>
              <a:t>Some communication situations are associated with a predictable set of spoken exchanges / SCRIPTS.</a:t>
            </a:r>
          </a:p>
          <a:p>
            <a:pPr lvl="2"/>
            <a:r>
              <a:rPr lang="en-US" dirty="0" smtClean="0"/>
              <a:t>Students can predict what they will hear and what they will need to say in response.</a:t>
            </a:r>
          </a:p>
          <a:p>
            <a:pPr lvl="1"/>
            <a:r>
              <a:rPr lang="en-US" sz="2000" b="1" dirty="0" smtClean="0"/>
              <a:t>USING LANGUAGE TO TALK ABOUT LANGUAGE</a:t>
            </a:r>
          </a:p>
          <a:p>
            <a:pPr lvl="2"/>
            <a:r>
              <a:rPr lang="en-US" dirty="0" smtClean="0"/>
              <a:t>Encouraging students to use clarification phrases in class when misunderstanding can help them to gain confidence.</a:t>
            </a:r>
          </a:p>
          <a:p>
            <a:pPr lvl="2"/>
            <a:endParaRPr lang="es-ES"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1. </a:t>
            </a:r>
            <a:r>
              <a:rPr lang="es-ES" dirty="0" err="1" smtClean="0"/>
              <a:t>The</a:t>
            </a:r>
            <a:r>
              <a:rPr lang="es-ES" dirty="0" smtClean="0"/>
              <a:t> </a:t>
            </a:r>
            <a:r>
              <a:rPr lang="es-ES" dirty="0" err="1" smtClean="0"/>
              <a:t>spoken</a:t>
            </a:r>
            <a:r>
              <a:rPr lang="es-ES" dirty="0" smtClean="0"/>
              <a:t> </a:t>
            </a:r>
            <a:r>
              <a:rPr lang="es-ES" dirty="0" err="1" smtClean="0"/>
              <a:t>word</a:t>
            </a:r>
            <a:r>
              <a:rPr lang="es-ES" dirty="0" smtClean="0"/>
              <a:t>. </a:t>
            </a:r>
            <a:r>
              <a:rPr lang="es-ES" dirty="0" err="1" smtClean="0"/>
              <a:t>Speaking</a:t>
            </a:r>
            <a:r>
              <a:rPr lang="es-ES" dirty="0" smtClean="0"/>
              <a:t>.</a:t>
            </a:r>
            <a:endParaRPr lang="es-ES" dirty="0"/>
          </a:p>
        </p:txBody>
      </p:sp>
      <p:sp>
        <p:nvSpPr>
          <p:cNvPr id="3" name="2 Marcador de contenido"/>
          <p:cNvSpPr>
            <a:spLocks noGrp="1"/>
          </p:cNvSpPr>
          <p:nvPr>
            <p:ph sz="quarter" idx="1"/>
          </p:nvPr>
        </p:nvSpPr>
        <p:spPr>
          <a:xfrm>
            <a:off x="914400" y="1447800"/>
            <a:ext cx="7772400" cy="695316"/>
          </a:xfrm>
        </p:spPr>
        <p:txBody>
          <a:bodyPr/>
          <a:lstStyle/>
          <a:p>
            <a:r>
              <a:rPr lang="en-US" b="1" dirty="0" smtClean="0"/>
              <a:t>1.2.3. Developing Speaking Abilities</a:t>
            </a:r>
          </a:p>
          <a:p>
            <a:endParaRPr lang="en-US" b="1" dirty="0" smtClean="0"/>
          </a:p>
        </p:txBody>
      </p:sp>
      <p:sp>
        <p:nvSpPr>
          <p:cNvPr id="5" name="4 CuadroTexto"/>
          <p:cNvSpPr txBox="1"/>
          <p:nvPr/>
        </p:nvSpPr>
        <p:spPr>
          <a:xfrm>
            <a:off x="857224" y="2071678"/>
            <a:ext cx="7572428" cy="1015663"/>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buNone/>
            </a:pPr>
            <a:endParaRPr lang="en-US" b="1" dirty="0" smtClean="0"/>
          </a:p>
          <a:p>
            <a:pPr>
              <a:buNone/>
            </a:pPr>
            <a:r>
              <a:rPr lang="en-US" sz="2400" dirty="0" smtClean="0"/>
              <a:t>Structured Output Activities + Communicative Output Activities</a:t>
            </a:r>
            <a:endParaRPr lang="es-ES" sz="2400" dirty="0" smtClean="0"/>
          </a:p>
          <a:p>
            <a:endParaRPr lang="es-ES" dirty="0"/>
          </a:p>
        </p:txBody>
      </p:sp>
      <p:sp>
        <p:nvSpPr>
          <p:cNvPr id="6" name="5 Flecha abajo"/>
          <p:cNvSpPr/>
          <p:nvPr/>
        </p:nvSpPr>
        <p:spPr>
          <a:xfrm>
            <a:off x="2143108" y="3071810"/>
            <a:ext cx="428628"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6 Flecha abajo"/>
          <p:cNvSpPr/>
          <p:nvPr/>
        </p:nvSpPr>
        <p:spPr>
          <a:xfrm>
            <a:off x="5857884" y="3071810"/>
            <a:ext cx="428628"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 name="8 CuadroTexto"/>
          <p:cNvSpPr txBox="1"/>
          <p:nvPr/>
        </p:nvSpPr>
        <p:spPr>
          <a:xfrm>
            <a:off x="1071538" y="3714752"/>
            <a:ext cx="3000396" cy="830997"/>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2400" dirty="0" smtClean="0"/>
              <a:t>Error correction and increase of  accuracy</a:t>
            </a:r>
            <a:endParaRPr lang="es-ES" sz="2400" dirty="0"/>
          </a:p>
        </p:txBody>
      </p:sp>
      <p:sp>
        <p:nvSpPr>
          <p:cNvPr id="11" name="10 CuadroTexto"/>
          <p:cNvSpPr txBox="1"/>
          <p:nvPr/>
        </p:nvSpPr>
        <p:spPr>
          <a:xfrm>
            <a:off x="5143504" y="3786190"/>
            <a:ext cx="2928958" cy="830997"/>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2400" dirty="0" smtClean="0"/>
              <a:t>Opportunity to practice language use more freely</a:t>
            </a:r>
            <a:endParaRPr lang="es-ES" sz="2400" dirty="0"/>
          </a:p>
        </p:txBody>
      </p:sp>
      <p:sp>
        <p:nvSpPr>
          <p:cNvPr id="12" name="11 Flecha abajo"/>
          <p:cNvSpPr/>
          <p:nvPr/>
        </p:nvSpPr>
        <p:spPr>
          <a:xfrm>
            <a:off x="2214546" y="4572008"/>
            <a:ext cx="428628"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12 Flecha abajo"/>
          <p:cNvSpPr/>
          <p:nvPr/>
        </p:nvSpPr>
        <p:spPr>
          <a:xfrm>
            <a:off x="6000760" y="4714884"/>
            <a:ext cx="428628"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 name="13 CuadroTexto"/>
          <p:cNvSpPr txBox="1"/>
          <p:nvPr/>
        </p:nvSpPr>
        <p:spPr>
          <a:xfrm>
            <a:off x="1071538" y="5214950"/>
            <a:ext cx="3214710"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smtClean="0"/>
              <a:t>INFORMATION GAP</a:t>
            </a:r>
          </a:p>
          <a:p>
            <a:r>
              <a:rPr lang="en-US" dirty="0" smtClean="0"/>
              <a:t>JIGSAW ACTIVITIES</a:t>
            </a:r>
            <a:endParaRPr lang="es-ES" dirty="0"/>
          </a:p>
        </p:txBody>
      </p:sp>
      <p:sp>
        <p:nvSpPr>
          <p:cNvPr id="15" name="14 CuadroTexto"/>
          <p:cNvSpPr txBox="1"/>
          <p:nvPr/>
        </p:nvSpPr>
        <p:spPr>
          <a:xfrm>
            <a:off x="5286380" y="5286388"/>
            <a:ext cx="2714644"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smtClean="0"/>
              <a:t>ROLE PLAYS</a:t>
            </a:r>
          </a:p>
          <a:p>
            <a:r>
              <a:rPr lang="en-US" dirty="0" smtClean="0"/>
              <a:t>DISCUSSIONS</a:t>
            </a:r>
            <a:endParaRPr lang="es-E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2. </a:t>
            </a:r>
            <a:r>
              <a:rPr lang="es-ES" dirty="0" err="1" smtClean="0"/>
              <a:t>The</a:t>
            </a:r>
            <a:r>
              <a:rPr lang="es-ES" dirty="0" smtClean="0"/>
              <a:t> </a:t>
            </a:r>
            <a:r>
              <a:rPr lang="es-ES" dirty="0" err="1" smtClean="0"/>
              <a:t>Written</a:t>
            </a:r>
            <a:r>
              <a:rPr lang="es-ES" dirty="0" smtClean="0"/>
              <a:t> </a:t>
            </a:r>
            <a:r>
              <a:rPr lang="es-ES" dirty="0" err="1" smtClean="0"/>
              <a:t>word</a:t>
            </a:r>
            <a:r>
              <a:rPr lang="es-ES" dirty="0" smtClean="0"/>
              <a:t>. Reading.</a:t>
            </a:r>
            <a:endParaRPr lang="es-ES" dirty="0"/>
          </a:p>
        </p:txBody>
      </p:sp>
      <p:sp>
        <p:nvSpPr>
          <p:cNvPr id="3" name="2 Marcador de contenido"/>
          <p:cNvSpPr>
            <a:spLocks noGrp="1"/>
          </p:cNvSpPr>
          <p:nvPr>
            <p:ph sz="quarter" idx="1"/>
          </p:nvPr>
        </p:nvSpPr>
        <p:spPr>
          <a:xfrm>
            <a:off x="428596" y="1500174"/>
            <a:ext cx="8286808" cy="4572000"/>
          </a:xfrm>
        </p:spPr>
        <p:txBody>
          <a:bodyPr/>
          <a:lstStyle/>
          <a:p>
            <a:r>
              <a:rPr lang="en-US" sz="2400" b="1" dirty="0" smtClean="0">
                <a:solidFill>
                  <a:srgbClr val="FF0000"/>
                </a:solidFill>
              </a:rPr>
              <a:t>2.1. 1. READING PURPOSE</a:t>
            </a:r>
          </a:p>
          <a:p>
            <a:pPr lvl="1"/>
            <a:r>
              <a:rPr lang="en-US" dirty="0" smtClean="0"/>
              <a:t>Supports learning of a language in multiple ways:</a:t>
            </a:r>
            <a:endParaRPr lang="es-ES" dirty="0" smtClean="0"/>
          </a:p>
          <a:p>
            <a:pPr lvl="2"/>
            <a:r>
              <a:rPr lang="en-US" sz="2400" dirty="0" smtClean="0">
                <a:solidFill>
                  <a:srgbClr val="FF0000"/>
                </a:solidFill>
              </a:rPr>
              <a:t>READING TO LEARN THE LANGUAGE</a:t>
            </a:r>
          </a:p>
          <a:p>
            <a:pPr lvl="3"/>
            <a:r>
              <a:rPr lang="en-US" sz="2400" dirty="0" smtClean="0"/>
              <a:t>Provide </a:t>
            </a:r>
            <a:r>
              <a:rPr lang="en-US" sz="2400" b="1" dirty="0" smtClean="0"/>
              <a:t>rich language input</a:t>
            </a:r>
            <a:r>
              <a:rPr lang="en-US" sz="2400" dirty="0" smtClean="0"/>
              <a:t>, including vocabulary, grammar, sentence structure, discourse structure.</a:t>
            </a:r>
          </a:p>
          <a:p>
            <a:pPr lvl="2"/>
            <a:r>
              <a:rPr lang="en-US" sz="2400" dirty="0" smtClean="0">
                <a:solidFill>
                  <a:srgbClr val="FF0000"/>
                </a:solidFill>
              </a:rPr>
              <a:t>READING FOR CONTENT INFORMATION</a:t>
            </a:r>
          </a:p>
          <a:p>
            <a:pPr lvl="3"/>
            <a:r>
              <a:rPr lang="en-US" sz="2400" dirty="0" smtClean="0"/>
              <a:t>To obtain information</a:t>
            </a:r>
          </a:p>
          <a:p>
            <a:pPr lvl="2"/>
            <a:r>
              <a:rPr lang="en-US" sz="2400" dirty="0" smtClean="0">
                <a:solidFill>
                  <a:srgbClr val="FF0000"/>
                </a:solidFill>
              </a:rPr>
              <a:t>READING FOR CULTURAL KNOWLEDGE AND AWARNESS</a:t>
            </a:r>
          </a:p>
          <a:p>
            <a:pPr lvl="3"/>
            <a:r>
              <a:rPr lang="en-US" sz="2400" dirty="0" smtClean="0"/>
              <a:t>Insight into the lifestyles and worldviews</a:t>
            </a:r>
            <a:endParaRPr lang="es-ES" sz="2400" dirty="0"/>
          </a:p>
        </p:txBody>
      </p:sp>
      <p:pic>
        <p:nvPicPr>
          <p:cNvPr id="4" name="3 Imagen" descr="descarga (3).jpg"/>
          <p:cNvPicPr>
            <a:picLocks noChangeAspect="1"/>
          </p:cNvPicPr>
          <p:nvPr/>
        </p:nvPicPr>
        <p:blipFill>
          <a:blip r:embed="rId2" cstate="print"/>
          <a:stretch>
            <a:fillRect/>
          </a:stretch>
        </p:blipFill>
        <p:spPr>
          <a:xfrm>
            <a:off x="6786578" y="4929198"/>
            <a:ext cx="1905005" cy="1539244"/>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2. </a:t>
            </a:r>
            <a:r>
              <a:rPr lang="es-ES" dirty="0" err="1" smtClean="0"/>
              <a:t>The</a:t>
            </a:r>
            <a:r>
              <a:rPr lang="es-ES" dirty="0" smtClean="0"/>
              <a:t> </a:t>
            </a:r>
            <a:r>
              <a:rPr lang="es-ES" dirty="0" err="1" smtClean="0"/>
              <a:t>Written</a:t>
            </a:r>
            <a:r>
              <a:rPr lang="es-ES" dirty="0" smtClean="0"/>
              <a:t> </a:t>
            </a:r>
            <a:r>
              <a:rPr lang="es-ES" dirty="0" err="1" smtClean="0"/>
              <a:t>word</a:t>
            </a:r>
            <a:r>
              <a:rPr lang="es-ES" dirty="0" smtClean="0"/>
              <a:t>. Reading.</a:t>
            </a:r>
            <a:endParaRPr lang="es-ES" dirty="0"/>
          </a:p>
        </p:txBody>
      </p:sp>
      <p:sp>
        <p:nvSpPr>
          <p:cNvPr id="3" name="2 Marcador de contenido"/>
          <p:cNvSpPr>
            <a:spLocks noGrp="1"/>
          </p:cNvSpPr>
          <p:nvPr>
            <p:ph sz="quarter" idx="1"/>
          </p:nvPr>
        </p:nvSpPr>
        <p:spPr>
          <a:xfrm>
            <a:off x="714348" y="1643050"/>
            <a:ext cx="7772400" cy="4572000"/>
          </a:xfrm>
        </p:spPr>
        <p:txBody>
          <a:bodyPr/>
          <a:lstStyle/>
          <a:p>
            <a:r>
              <a:rPr lang="en-US" b="1" dirty="0" smtClean="0">
                <a:solidFill>
                  <a:srgbClr val="FF0000"/>
                </a:solidFill>
              </a:rPr>
              <a:t>2.1.2. READING AS AN INTERACTIVE PROCESS</a:t>
            </a:r>
          </a:p>
          <a:p>
            <a:r>
              <a:rPr lang="en-US" dirty="0" smtClean="0"/>
              <a:t>READING =  THE READER		THE  TEXT</a:t>
            </a:r>
          </a:p>
          <a:p>
            <a:endParaRPr lang="es-ES" dirty="0"/>
          </a:p>
        </p:txBody>
      </p:sp>
      <p:sp>
        <p:nvSpPr>
          <p:cNvPr id="4" name="3 Flecha izquierda y derecha"/>
          <p:cNvSpPr/>
          <p:nvPr/>
        </p:nvSpPr>
        <p:spPr>
          <a:xfrm>
            <a:off x="5000628" y="2285992"/>
            <a:ext cx="928694" cy="142876"/>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4 Flecha abajo"/>
          <p:cNvSpPr/>
          <p:nvPr/>
        </p:nvSpPr>
        <p:spPr>
          <a:xfrm>
            <a:off x="3714744" y="2571744"/>
            <a:ext cx="214314"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5 Flecha abajo"/>
          <p:cNvSpPr/>
          <p:nvPr/>
        </p:nvSpPr>
        <p:spPr>
          <a:xfrm>
            <a:off x="6929454" y="2643182"/>
            <a:ext cx="214314"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6 CuadroTexto"/>
          <p:cNvSpPr txBox="1"/>
          <p:nvPr/>
        </p:nvSpPr>
        <p:spPr>
          <a:xfrm>
            <a:off x="2571736" y="3071810"/>
            <a:ext cx="2571768" cy="1015663"/>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just"/>
            <a:r>
              <a:rPr lang="en-US" sz="2000" dirty="0" smtClean="0"/>
              <a:t>Uses knowledge, skills and strategies to decode meaning.</a:t>
            </a:r>
            <a:endParaRPr lang="es-ES" sz="2000" dirty="0"/>
          </a:p>
        </p:txBody>
      </p:sp>
      <p:sp>
        <p:nvSpPr>
          <p:cNvPr id="8" name="7 CuadroTexto"/>
          <p:cNvSpPr txBox="1"/>
          <p:nvPr/>
        </p:nvSpPr>
        <p:spPr>
          <a:xfrm>
            <a:off x="6143636" y="3143248"/>
            <a:ext cx="2214578" cy="1015663"/>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just"/>
            <a:r>
              <a:rPr lang="en-US" sz="2000" dirty="0" smtClean="0"/>
              <a:t>Letters, words, sentences, paragraphs to encode meaning.</a:t>
            </a:r>
            <a:endParaRPr lang="es-ES" sz="2000" dirty="0"/>
          </a:p>
        </p:txBody>
      </p:sp>
      <p:sp>
        <p:nvSpPr>
          <p:cNvPr id="9" name="8 CuadroTexto"/>
          <p:cNvSpPr txBox="1"/>
          <p:nvPr/>
        </p:nvSpPr>
        <p:spPr>
          <a:xfrm>
            <a:off x="500034" y="4500570"/>
            <a:ext cx="6000792" cy="224676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US" sz="2000" b="1" dirty="0" smtClean="0"/>
              <a:t>Grammatical competence:  </a:t>
            </a:r>
            <a:r>
              <a:rPr lang="en-US" sz="2000" dirty="0" smtClean="0"/>
              <a:t>elements of writing system, vocabulary, sentence structures</a:t>
            </a:r>
          </a:p>
          <a:p>
            <a:pPr algn="just"/>
            <a:r>
              <a:rPr lang="en-US" sz="2000" b="1" dirty="0" smtClean="0"/>
              <a:t>Discourse competence: </a:t>
            </a:r>
            <a:r>
              <a:rPr lang="en-US" sz="2000" dirty="0"/>
              <a:t>d</a:t>
            </a:r>
            <a:r>
              <a:rPr lang="en-US" sz="2000" dirty="0" smtClean="0"/>
              <a:t>iscourse markers, how they connect the part of the text</a:t>
            </a:r>
          </a:p>
          <a:p>
            <a:pPr algn="just"/>
            <a:r>
              <a:rPr lang="en-US" sz="2000" b="1" dirty="0" smtClean="0"/>
              <a:t>Sociolinguistic competence: </a:t>
            </a:r>
            <a:r>
              <a:rPr lang="en-US" sz="2000" dirty="0" smtClean="0"/>
              <a:t>different types of texts and their usual structure and content</a:t>
            </a:r>
            <a:endParaRPr lang="en-US" sz="2000" b="1" dirty="0" smtClean="0"/>
          </a:p>
          <a:p>
            <a:pPr algn="just"/>
            <a:r>
              <a:rPr lang="en-US" sz="2000" b="1" dirty="0" smtClean="0"/>
              <a:t>Strategic competence: </a:t>
            </a:r>
            <a:r>
              <a:rPr lang="en-US" sz="2000" dirty="0" smtClean="0"/>
              <a:t>top-down and bottom-up strategies.</a:t>
            </a:r>
            <a:endParaRPr lang="es-ES" sz="2000" b="1" dirty="0"/>
          </a:p>
        </p:txBody>
      </p:sp>
      <p:sp>
        <p:nvSpPr>
          <p:cNvPr id="10" name="9 Flecha abajo"/>
          <p:cNvSpPr/>
          <p:nvPr/>
        </p:nvSpPr>
        <p:spPr>
          <a:xfrm>
            <a:off x="3643306" y="4143380"/>
            <a:ext cx="214314"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2. </a:t>
            </a:r>
            <a:r>
              <a:rPr lang="es-ES" dirty="0" err="1" smtClean="0"/>
              <a:t>The</a:t>
            </a:r>
            <a:r>
              <a:rPr lang="es-ES" dirty="0" smtClean="0"/>
              <a:t> </a:t>
            </a:r>
            <a:r>
              <a:rPr lang="es-ES" dirty="0" err="1" smtClean="0"/>
              <a:t>Written</a:t>
            </a:r>
            <a:r>
              <a:rPr lang="es-ES" dirty="0" smtClean="0"/>
              <a:t> </a:t>
            </a:r>
            <a:r>
              <a:rPr lang="es-ES" dirty="0" err="1" smtClean="0"/>
              <a:t>word</a:t>
            </a:r>
            <a:r>
              <a:rPr lang="es-ES" dirty="0" smtClean="0"/>
              <a:t>. Reading.</a:t>
            </a:r>
            <a:endParaRPr lang="es-ES" dirty="0"/>
          </a:p>
        </p:txBody>
      </p:sp>
      <p:sp>
        <p:nvSpPr>
          <p:cNvPr id="3" name="2 Marcador de contenido"/>
          <p:cNvSpPr>
            <a:spLocks noGrp="1"/>
          </p:cNvSpPr>
          <p:nvPr>
            <p:ph sz="quarter" idx="1"/>
          </p:nvPr>
        </p:nvSpPr>
        <p:spPr/>
        <p:txBody>
          <a:bodyPr/>
          <a:lstStyle/>
          <a:p>
            <a:r>
              <a:rPr lang="en-US" sz="2200" b="1" dirty="0" smtClean="0">
                <a:solidFill>
                  <a:srgbClr val="FF0000"/>
                </a:solidFill>
              </a:rPr>
              <a:t>2.1.3. GOALS AND TECHNIQUES FOR TEACHING READING. </a:t>
            </a:r>
          </a:p>
          <a:p>
            <a:pPr>
              <a:buNone/>
            </a:pPr>
            <a:endParaRPr lang="en-US" sz="2200" b="1" dirty="0" smtClean="0">
              <a:solidFill>
                <a:srgbClr val="FF0000"/>
              </a:solidFill>
            </a:endParaRPr>
          </a:p>
          <a:p>
            <a:pPr lvl="1" algn="just"/>
            <a:r>
              <a:rPr lang="en-US" b="1" dirty="0" smtClean="0"/>
              <a:t>Goal</a:t>
            </a:r>
            <a:r>
              <a:rPr lang="en-US" dirty="0" smtClean="0"/>
              <a:t>: to produce students who are able to </a:t>
            </a:r>
            <a:r>
              <a:rPr lang="en-US" dirty="0" smtClean="0">
                <a:solidFill>
                  <a:srgbClr val="FF0000"/>
                </a:solidFill>
              </a:rPr>
              <a:t>FEND FOR THEMSELVES IN COMMUNICATIVE SITUATIONS.</a:t>
            </a:r>
          </a:p>
          <a:p>
            <a:pPr lvl="1" algn="just"/>
            <a:r>
              <a:rPr lang="en-US" dirty="0" smtClean="0"/>
              <a:t>Instructors use </a:t>
            </a:r>
            <a:r>
              <a:rPr lang="en-US" dirty="0" smtClean="0">
                <a:solidFill>
                  <a:srgbClr val="FF0000"/>
                </a:solidFill>
              </a:rPr>
              <a:t>READING STRATEGIES </a:t>
            </a:r>
            <a:r>
              <a:rPr lang="en-US" dirty="0" smtClean="0"/>
              <a:t>to maximize their comprehension of text, identify relevant and non-relevant information, and tolerate less than word-by-word comprehension.</a:t>
            </a:r>
          </a:p>
          <a:p>
            <a:pPr lvl="1" algn="just"/>
            <a:r>
              <a:rPr lang="en-US" dirty="0" smtClean="0">
                <a:solidFill>
                  <a:srgbClr val="FF0000"/>
                </a:solidFill>
              </a:rPr>
              <a:t>Instruction in READING STRATEGIES  not an add-on, but</a:t>
            </a:r>
            <a:r>
              <a:rPr lang="en-US" dirty="0" smtClean="0"/>
              <a:t>	an integral part of the use of reading activities.</a:t>
            </a:r>
            <a:endParaRPr lang="es-E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785786" y="428604"/>
            <a:ext cx="8143932" cy="1052506"/>
          </a:xfrm>
        </p:spPr>
        <p:txBody>
          <a:bodyPr>
            <a:normAutofit fontScale="25000" lnSpcReduction="20000"/>
          </a:bodyPr>
          <a:lstStyle/>
          <a:p>
            <a:r>
              <a:rPr lang="en-US" sz="8000" b="1" dirty="0" smtClean="0">
                <a:solidFill>
                  <a:srgbClr val="FF0000"/>
                </a:solidFill>
              </a:rPr>
              <a:t>2.1.4. INTEGRATING READING STRATEGIES</a:t>
            </a:r>
          </a:p>
          <a:p>
            <a:r>
              <a:rPr lang="en-US" sz="8000" dirty="0" smtClean="0"/>
              <a:t>Instructors can help their students to become effective readers by teaching them </a:t>
            </a:r>
            <a:r>
              <a:rPr lang="en-US" sz="8000" dirty="0" smtClean="0">
                <a:solidFill>
                  <a:srgbClr val="FF0000"/>
                </a:solidFill>
              </a:rPr>
              <a:t>HOW TO USE READING STRATEGIES before, during and after reading.</a:t>
            </a:r>
          </a:p>
          <a:p>
            <a:pPr lvl="1">
              <a:buNone/>
            </a:pPr>
            <a:r>
              <a:rPr lang="en-US" dirty="0" smtClean="0"/>
              <a:t>	</a:t>
            </a:r>
          </a:p>
          <a:p>
            <a:endParaRPr lang="es-ES" dirty="0"/>
          </a:p>
        </p:txBody>
      </p:sp>
      <p:sp>
        <p:nvSpPr>
          <p:cNvPr id="4" name="3 CuadroTexto"/>
          <p:cNvSpPr txBox="1"/>
          <p:nvPr/>
        </p:nvSpPr>
        <p:spPr>
          <a:xfrm>
            <a:off x="1071538" y="1357298"/>
            <a:ext cx="7358114" cy="132343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marL="0" lvl="1"/>
            <a:r>
              <a:rPr lang="en-US" sz="2000" b="1" dirty="0" smtClean="0"/>
              <a:t>BEFORE READING</a:t>
            </a:r>
            <a:r>
              <a:rPr lang="en-US" sz="2000" dirty="0" smtClean="0"/>
              <a:t>: </a:t>
            </a:r>
            <a:r>
              <a:rPr lang="en-US" sz="2000" b="1" dirty="0" smtClean="0"/>
              <a:t>PLAN FOR THE READING TASK.</a:t>
            </a:r>
          </a:p>
          <a:p>
            <a:pPr marL="0" lvl="1">
              <a:buFont typeface="Arial" pitchFamily="34" charset="0"/>
              <a:buChar char="•"/>
            </a:pPr>
            <a:r>
              <a:rPr lang="en-US" sz="2000" dirty="0" smtClean="0"/>
              <a:t> Set a purpose/ decide what to read</a:t>
            </a:r>
          </a:p>
          <a:p>
            <a:pPr marL="0" lvl="1">
              <a:buFont typeface="Arial" pitchFamily="34" charset="0"/>
              <a:buChar char="•"/>
            </a:pPr>
            <a:r>
              <a:rPr lang="en-US" sz="2000" dirty="0" smtClean="0"/>
              <a:t> Linguistic /background knowledge </a:t>
            </a:r>
          </a:p>
          <a:p>
            <a:pPr marL="0" lvl="1">
              <a:buFont typeface="Arial" pitchFamily="34" charset="0"/>
              <a:buChar char="•"/>
            </a:pPr>
            <a:r>
              <a:rPr lang="en-US" sz="2000" dirty="0"/>
              <a:t> </a:t>
            </a:r>
            <a:r>
              <a:rPr lang="en-US" sz="2000" dirty="0" smtClean="0"/>
              <a:t>Top-down or bottom-up strategy</a:t>
            </a:r>
          </a:p>
        </p:txBody>
      </p:sp>
      <p:sp>
        <p:nvSpPr>
          <p:cNvPr id="6" name="5 CuadroTexto"/>
          <p:cNvSpPr txBox="1"/>
          <p:nvPr/>
        </p:nvSpPr>
        <p:spPr>
          <a:xfrm>
            <a:off x="1071538" y="3000372"/>
            <a:ext cx="7358114" cy="1631216"/>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marL="0" lvl="1"/>
            <a:r>
              <a:rPr lang="en-US" sz="2000" b="1" dirty="0"/>
              <a:t>DURING AND AFTER READING: </a:t>
            </a:r>
            <a:r>
              <a:rPr lang="en-US" sz="2000" b="1" dirty="0" smtClean="0"/>
              <a:t>MONITOR COMPREHENSION</a:t>
            </a:r>
            <a:r>
              <a:rPr lang="en-US" sz="2000" b="1" dirty="0"/>
              <a:t>.</a:t>
            </a:r>
          </a:p>
          <a:p>
            <a:pPr marL="0" lvl="1">
              <a:buFont typeface="Arial" pitchFamily="34" charset="0"/>
              <a:buChar char="•"/>
            </a:pPr>
            <a:r>
              <a:rPr lang="en-US" dirty="0"/>
              <a:t> </a:t>
            </a:r>
            <a:r>
              <a:rPr lang="en-US" sz="2000" dirty="0"/>
              <a:t>Verify predictions/check for inaccurate guesses</a:t>
            </a:r>
          </a:p>
          <a:p>
            <a:pPr marL="0" lvl="1">
              <a:buFont typeface="Arial" pitchFamily="34" charset="0"/>
              <a:buChar char="•"/>
            </a:pPr>
            <a:r>
              <a:rPr lang="en-US" sz="2000" dirty="0"/>
              <a:t>What is important to understand</a:t>
            </a:r>
          </a:p>
          <a:p>
            <a:pPr marL="0" lvl="1">
              <a:buFont typeface="Arial" pitchFamily="34" charset="0"/>
              <a:buChar char="•"/>
            </a:pPr>
            <a:r>
              <a:rPr lang="en-US" sz="2000" dirty="0"/>
              <a:t>Reread to check comprehension</a:t>
            </a:r>
          </a:p>
          <a:p>
            <a:pPr marL="0" lvl="1">
              <a:buFont typeface="Arial" pitchFamily="34" charset="0"/>
              <a:buChar char="•"/>
            </a:pPr>
            <a:r>
              <a:rPr lang="en-US" sz="2000" dirty="0" smtClean="0"/>
              <a:t>Ask for help.</a:t>
            </a:r>
            <a:endParaRPr lang="en-US" sz="2000" dirty="0"/>
          </a:p>
        </p:txBody>
      </p:sp>
      <p:sp>
        <p:nvSpPr>
          <p:cNvPr id="9" name="8 CuadroTexto"/>
          <p:cNvSpPr txBox="1"/>
          <p:nvPr/>
        </p:nvSpPr>
        <p:spPr>
          <a:xfrm>
            <a:off x="1071538" y="4857760"/>
            <a:ext cx="7358114" cy="1631216"/>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marL="0" lvl="1">
              <a:buFont typeface="Arial" pitchFamily="34" charset="0"/>
              <a:buChar char="•"/>
            </a:pPr>
            <a:r>
              <a:rPr lang="en-US" sz="2000" b="1" dirty="0" smtClean="0"/>
              <a:t>AFTER READING: EVALUATE COMPREHESION AND STRATEGIES </a:t>
            </a:r>
            <a:r>
              <a:rPr lang="en-US" b="1" dirty="0" smtClean="0"/>
              <a:t>USED.</a:t>
            </a:r>
          </a:p>
          <a:p>
            <a:pPr marL="0" lvl="1">
              <a:buFont typeface="Arial" pitchFamily="34" charset="0"/>
              <a:buChar char="•"/>
            </a:pPr>
            <a:r>
              <a:rPr lang="en-US" sz="2000" dirty="0" smtClean="0"/>
              <a:t>Comprehension in a particular task</a:t>
            </a:r>
          </a:p>
          <a:p>
            <a:pPr marL="0" lvl="1">
              <a:buFont typeface="Arial" pitchFamily="34" charset="0"/>
              <a:buChar char="•"/>
            </a:pPr>
            <a:r>
              <a:rPr lang="en-US" sz="2000" dirty="0" smtClean="0"/>
              <a:t>Overall progress in reading and in particular types of reading tasks</a:t>
            </a:r>
          </a:p>
          <a:p>
            <a:pPr marL="0" lvl="1">
              <a:buFont typeface="Arial" pitchFamily="34" charset="0"/>
              <a:buChar char="•"/>
            </a:pPr>
            <a:r>
              <a:rPr lang="en-US" sz="2000" dirty="0" smtClean="0"/>
              <a:t> Evaluate the strategies used and modify them if necessary</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642910" y="642918"/>
            <a:ext cx="8072494" cy="4786346"/>
          </a:xfrm>
        </p:spPr>
        <p:txBody>
          <a:bodyPr>
            <a:normAutofit fontScale="77500" lnSpcReduction="20000"/>
          </a:bodyPr>
          <a:lstStyle/>
          <a:p>
            <a:r>
              <a:rPr lang="en-US" sz="2800" b="1" dirty="0" smtClean="0">
                <a:solidFill>
                  <a:srgbClr val="FF0000"/>
                </a:solidFill>
              </a:rPr>
              <a:t>2.1.5.STRATEGIES FOR DEVELOPING READING SKILLS</a:t>
            </a:r>
          </a:p>
          <a:p>
            <a:pPr algn="just">
              <a:buNone/>
            </a:pPr>
            <a:r>
              <a:rPr lang="en-US" b="1" dirty="0" smtClean="0">
                <a:solidFill>
                  <a:srgbClr val="FF0000"/>
                </a:solidFill>
              </a:rPr>
              <a:t>	</a:t>
            </a:r>
            <a:r>
              <a:rPr lang="en-US" dirty="0" smtClean="0"/>
              <a:t>Instructors should help to develop a set of reading strategies that help students to read more quickly and efficiently.</a:t>
            </a:r>
          </a:p>
          <a:p>
            <a:pPr algn="just">
              <a:buNone/>
            </a:pPr>
            <a:endParaRPr lang="en-US" dirty="0" smtClean="0"/>
          </a:p>
          <a:p>
            <a:pPr lvl="1"/>
            <a:r>
              <a:rPr lang="en-US" sz="2600" b="1" dirty="0" smtClean="0"/>
              <a:t>PREVIEWING</a:t>
            </a:r>
          </a:p>
          <a:p>
            <a:pPr lvl="2"/>
            <a:r>
              <a:rPr lang="en-US" sz="2600" dirty="0" smtClean="0"/>
              <a:t>Reviewing titles, section headings, etc.</a:t>
            </a:r>
          </a:p>
          <a:p>
            <a:pPr lvl="1"/>
            <a:r>
              <a:rPr lang="en-US" sz="2600" b="1" dirty="0" smtClean="0"/>
              <a:t>PREDICTING</a:t>
            </a:r>
          </a:p>
          <a:p>
            <a:pPr lvl="2"/>
            <a:r>
              <a:rPr lang="en-US" sz="2600" dirty="0" smtClean="0"/>
              <a:t>Make predictions about content  and vocabulary, discourse structure, writing style, etc.</a:t>
            </a:r>
          </a:p>
          <a:p>
            <a:pPr lvl="1"/>
            <a:r>
              <a:rPr lang="en-US" sz="2600" b="1" dirty="0" smtClean="0"/>
              <a:t>SKIMMING AND SCANNING</a:t>
            </a:r>
          </a:p>
          <a:p>
            <a:pPr lvl="2"/>
            <a:r>
              <a:rPr lang="en-US" sz="2600" dirty="0" smtClean="0"/>
              <a:t>Use a quick survey to get the main idea</a:t>
            </a:r>
          </a:p>
          <a:p>
            <a:pPr lvl="2"/>
            <a:r>
              <a:rPr lang="en-US" sz="2600" dirty="0" smtClean="0"/>
              <a:t>Looking for a specific piece of information</a:t>
            </a:r>
          </a:p>
          <a:p>
            <a:pPr lvl="1"/>
            <a:r>
              <a:rPr lang="en-US" sz="2600" b="1" dirty="0" smtClean="0"/>
              <a:t>GUESSING FROM CONTEXT</a:t>
            </a:r>
          </a:p>
          <a:p>
            <a:pPr lvl="1">
              <a:buNone/>
            </a:pPr>
            <a:endParaRPr lang="en-US" sz="2600" b="1" dirty="0" smtClean="0"/>
          </a:p>
          <a:p>
            <a:pPr lvl="1"/>
            <a:r>
              <a:rPr lang="en-US" sz="2600" b="1" dirty="0" smtClean="0"/>
              <a:t>PARAPHRASING</a:t>
            </a:r>
            <a:endParaRPr lang="es-ES" sz="2600" b="1"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2. </a:t>
            </a:r>
            <a:r>
              <a:rPr lang="es-ES" dirty="0" err="1" smtClean="0"/>
              <a:t>The</a:t>
            </a:r>
            <a:r>
              <a:rPr lang="es-ES" dirty="0" smtClean="0"/>
              <a:t> </a:t>
            </a:r>
            <a:r>
              <a:rPr lang="es-ES" dirty="0" err="1" smtClean="0"/>
              <a:t>Written</a:t>
            </a:r>
            <a:r>
              <a:rPr lang="es-ES" dirty="0" smtClean="0"/>
              <a:t> Word. Reading.</a:t>
            </a:r>
            <a:endParaRPr lang="es-ES" dirty="0"/>
          </a:p>
        </p:txBody>
      </p:sp>
      <p:sp>
        <p:nvSpPr>
          <p:cNvPr id="3" name="2 Marcador de contenido"/>
          <p:cNvSpPr>
            <a:spLocks noGrp="1"/>
          </p:cNvSpPr>
          <p:nvPr>
            <p:ph sz="quarter" idx="1"/>
          </p:nvPr>
        </p:nvSpPr>
        <p:spPr/>
        <p:txBody>
          <a:bodyPr>
            <a:normAutofit/>
          </a:bodyPr>
          <a:lstStyle/>
          <a:p>
            <a:r>
              <a:rPr lang="es-ES" b="1" dirty="0" smtClean="0">
                <a:solidFill>
                  <a:srgbClr val="FF0000"/>
                </a:solidFill>
              </a:rPr>
              <a:t>2.1.6. DEVELOPING READING ACTIVITIES</a:t>
            </a:r>
          </a:p>
          <a:p>
            <a:pPr lvl="1"/>
            <a:r>
              <a:rPr lang="es-ES" dirty="0" smtClean="0"/>
              <a:t>A </a:t>
            </a:r>
            <a:r>
              <a:rPr lang="es-ES" dirty="0" err="1" smtClean="0"/>
              <a:t>fully</a:t>
            </a:r>
            <a:r>
              <a:rPr lang="es-ES" dirty="0" smtClean="0"/>
              <a:t> </a:t>
            </a:r>
            <a:r>
              <a:rPr lang="es-ES" dirty="0" err="1" smtClean="0"/>
              <a:t>developed</a:t>
            </a:r>
            <a:r>
              <a:rPr lang="es-ES" dirty="0" smtClean="0"/>
              <a:t> </a:t>
            </a:r>
            <a:r>
              <a:rPr lang="es-ES" dirty="0" err="1" smtClean="0"/>
              <a:t>reading</a:t>
            </a:r>
            <a:r>
              <a:rPr lang="es-ES" dirty="0" smtClean="0"/>
              <a:t> </a:t>
            </a:r>
            <a:r>
              <a:rPr lang="es-ES" dirty="0" err="1" smtClean="0"/>
              <a:t>activity</a:t>
            </a:r>
            <a:r>
              <a:rPr lang="es-ES" dirty="0" smtClean="0"/>
              <a:t> </a:t>
            </a:r>
            <a:r>
              <a:rPr lang="es-ES" dirty="0" err="1" smtClean="0"/>
              <a:t>supports</a:t>
            </a:r>
            <a:r>
              <a:rPr lang="es-ES" dirty="0" smtClean="0"/>
              <a:t> </a:t>
            </a:r>
            <a:r>
              <a:rPr lang="es-ES" dirty="0" err="1" smtClean="0"/>
              <a:t>students</a:t>
            </a:r>
            <a:r>
              <a:rPr lang="es-ES" dirty="0" smtClean="0"/>
              <a:t> as </a:t>
            </a:r>
            <a:r>
              <a:rPr lang="es-ES" dirty="0" err="1" smtClean="0"/>
              <a:t>readers</a:t>
            </a:r>
            <a:r>
              <a:rPr lang="es-ES" dirty="0" smtClean="0"/>
              <a:t> </a:t>
            </a:r>
            <a:r>
              <a:rPr lang="es-ES" dirty="0" err="1" smtClean="0"/>
              <a:t>through</a:t>
            </a:r>
            <a:r>
              <a:rPr lang="es-ES" dirty="0" smtClean="0"/>
              <a:t> </a:t>
            </a:r>
            <a:r>
              <a:rPr lang="es-ES" b="1" dirty="0" smtClean="0"/>
              <a:t>pre-</a:t>
            </a:r>
            <a:r>
              <a:rPr lang="es-ES" b="1" dirty="0" err="1" smtClean="0"/>
              <a:t>reading</a:t>
            </a:r>
            <a:r>
              <a:rPr lang="es-ES" b="1" dirty="0" smtClean="0"/>
              <a:t>, </a:t>
            </a:r>
            <a:r>
              <a:rPr lang="es-ES" b="1" dirty="0" err="1" smtClean="0"/>
              <a:t>while-reading</a:t>
            </a:r>
            <a:r>
              <a:rPr lang="es-ES" b="1" dirty="0" smtClean="0"/>
              <a:t> and post-</a:t>
            </a:r>
            <a:r>
              <a:rPr lang="es-ES" b="1" dirty="0" err="1" smtClean="0"/>
              <a:t>reading</a:t>
            </a:r>
            <a:r>
              <a:rPr lang="es-ES" b="1" dirty="0" smtClean="0"/>
              <a:t> </a:t>
            </a:r>
            <a:r>
              <a:rPr lang="es-ES" b="1" dirty="0" err="1" smtClean="0"/>
              <a:t>activities</a:t>
            </a:r>
            <a:r>
              <a:rPr lang="es-ES" b="1" dirty="0" smtClean="0"/>
              <a:t>.</a:t>
            </a:r>
            <a:endParaRPr lang="es-ES" dirty="0" smtClean="0"/>
          </a:p>
          <a:p>
            <a:pPr lvl="1"/>
            <a:r>
              <a:rPr lang="en-US" dirty="0" smtClean="0"/>
              <a:t>Reading activities should be</a:t>
            </a:r>
            <a:r>
              <a:rPr lang="en-US" b="1" dirty="0" smtClean="0"/>
              <a:t> success oriented </a:t>
            </a:r>
            <a:r>
              <a:rPr lang="en-US" dirty="0" smtClean="0"/>
              <a:t>and </a:t>
            </a:r>
            <a:r>
              <a:rPr lang="en-US" b="1" dirty="0" smtClean="0"/>
              <a:t>build up students’ confidence</a:t>
            </a:r>
            <a:r>
              <a:rPr lang="en-US" dirty="0" smtClean="0"/>
              <a:t>:</a:t>
            </a:r>
          </a:p>
          <a:p>
            <a:pPr lvl="2"/>
            <a:r>
              <a:rPr lang="en-US" sz="2400" dirty="0" smtClean="0"/>
              <a:t>Constructed around a significant purpose</a:t>
            </a:r>
          </a:p>
          <a:p>
            <a:pPr lvl="2"/>
            <a:r>
              <a:rPr lang="en-US" sz="2400" dirty="0" smtClean="0"/>
              <a:t>Clearly defined goal and the type of response</a:t>
            </a:r>
          </a:p>
          <a:p>
            <a:pPr lvl="2"/>
            <a:r>
              <a:rPr lang="en-US" sz="2400" dirty="0" smtClean="0"/>
              <a:t>Level of difficulty</a:t>
            </a:r>
          </a:p>
          <a:p>
            <a:pPr lvl="2"/>
            <a:endParaRPr lang="es-E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TABLE OF CONTENTS</a:t>
            </a:r>
            <a:endParaRPr lang="es-ES" dirty="0"/>
          </a:p>
        </p:txBody>
      </p:sp>
      <p:sp>
        <p:nvSpPr>
          <p:cNvPr id="3" name="2 Marcador de contenido"/>
          <p:cNvSpPr>
            <a:spLocks noGrp="1"/>
          </p:cNvSpPr>
          <p:nvPr>
            <p:ph sz="quarter" idx="1"/>
          </p:nvPr>
        </p:nvSpPr>
        <p:spPr/>
        <p:txBody>
          <a:bodyPr>
            <a:normAutofit fontScale="92500" lnSpcReduction="10000"/>
          </a:bodyPr>
          <a:lstStyle/>
          <a:p>
            <a:r>
              <a:rPr lang="es-ES" dirty="0" smtClean="0"/>
              <a:t>0. </a:t>
            </a:r>
            <a:r>
              <a:rPr lang="es-ES" dirty="0" err="1" smtClean="0"/>
              <a:t>Introduction</a:t>
            </a:r>
            <a:endParaRPr lang="es-ES" dirty="0" smtClean="0"/>
          </a:p>
          <a:p>
            <a:r>
              <a:rPr lang="es-ES" dirty="0" smtClean="0"/>
              <a:t>1. </a:t>
            </a:r>
            <a:r>
              <a:rPr lang="es-ES" dirty="0" err="1" smtClean="0"/>
              <a:t>The</a:t>
            </a:r>
            <a:r>
              <a:rPr lang="es-ES" dirty="0" smtClean="0"/>
              <a:t> </a:t>
            </a:r>
            <a:r>
              <a:rPr lang="es-ES" dirty="0" err="1" smtClean="0"/>
              <a:t>spoken</a:t>
            </a:r>
            <a:r>
              <a:rPr lang="es-ES" dirty="0" smtClean="0"/>
              <a:t> </a:t>
            </a:r>
            <a:r>
              <a:rPr lang="es-ES" dirty="0" err="1" smtClean="0"/>
              <a:t>word</a:t>
            </a:r>
            <a:endParaRPr lang="es-ES" dirty="0" smtClean="0"/>
          </a:p>
          <a:p>
            <a:pPr lvl="1"/>
            <a:r>
              <a:rPr lang="es-ES" dirty="0" smtClean="0"/>
              <a:t>1.1. </a:t>
            </a:r>
            <a:r>
              <a:rPr lang="es-ES" dirty="0" err="1" smtClean="0"/>
              <a:t>Listening</a:t>
            </a:r>
            <a:endParaRPr lang="es-ES" dirty="0" smtClean="0"/>
          </a:p>
          <a:p>
            <a:pPr lvl="1"/>
            <a:r>
              <a:rPr lang="es-ES" dirty="0" smtClean="0"/>
              <a:t>1.2. </a:t>
            </a:r>
            <a:r>
              <a:rPr lang="es-ES" dirty="0" err="1" smtClean="0"/>
              <a:t>Speaking</a:t>
            </a:r>
            <a:endParaRPr lang="es-ES" dirty="0" smtClean="0"/>
          </a:p>
          <a:p>
            <a:r>
              <a:rPr lang="es-ES" dirty="0" smtClean="0"/>
              <a:t>2. </a:t>
            </a:r>
            <a:r>
              <a:rPr lang="es-ES" dirty="0" err="1" smtClean="0"/>
              <a:t>The</a:t>
            </a:r>
            <a:r>
              <a:rPr lang="es-ES" dirty="0" smtClean="0"/>
              <a:t> </a:t>
            </a:r>
            <a:r>
              <a:rPr lang="es-ES" dirty="0" err="1" smtClean="0"/>
              <a:t>written</a:t>
            </a:r>
            <a:r>
              <a:rPr lang="es-ES" dirty="0" smtClean="0"/>
              <a:t> </a:t>
            </a:r>
            <a:r>
              <a:rPr lang="es-ES" dirty="0" err="1" smtClean="0"/>
              <a:t>word</a:t>
            </a:r>
            <a:endParaRPr lang="es-ES" dirty="0" smtClean="0"/>
          </a:p>
          <a:p>
            <a:pPr lvl="1"/>
            <a:r>
              <a:rPr lang="es-ES" dirty="0" smtClean="0"/>
              <a:t>2.1. Reading</a:t>
            </a:r>
          </a:p>
          <a:p>
            <a:pPr lvl="2">
              <a:buNone/>
            </a:pPr>
            <a:r>
              <a:rPr lang="es-ES" sz="2400" dirty="0" smtClean="0"/>
              <a:t>2.2. </a:t>
            </a:r>
            <a:r>
              <a:rPr lang="es-ES" sz="2400" dirty="0" err="1" smtClean="0"/>
              <a:t>Writing</a:t>
            </a:r>
            <a:endParaRPr lang="es-ES" sz="2400" dirty="0" smtClean="0"/>
          </a:p>
          <a:p>
            <a:r>
              <a:rPr lang="es-ES" dirty="0" smtClean="0"/>
              <a:t>3. </a:t>
            </a:r>
            <a:r>
              <a:rPr lang="es-ES" dirty="0" err="1" smtClean="0"/>
              <a:t>Integrative</a:t>
            </a:r>
            <a:r>
              <a:rPr lang="es-ES" dirty="0" smtClean="0"/>
              <a:t> </a:t>
            </a:r>
            <a:r>
              <a:rPr lang="es-ES" dirty="0" err="1" smtClean="0"/>
              <a:t>skills</a:t>
            </a:r>
            <a:endParaRPr lang="es-ES" dirty="0" smtClean="0"/>
          </a:p>
          <a:p>
            <a:pPr lvl="1"/>
            <a:r>
              <a:rPr lang="es-ES" dirty="0" smtClean="0"/>
              <a:t>3.1. </a:t>
            </a:r>
            <a:r>
              <a:rPr lang="es-ES" dirty="0" err="1" smtClean="0"/>
              <a:t>Reasons</a:t>
            </a:r>
            <a:r>
              <a:rPr lang="es-ES" dirty="0" smtClean="0"/>
              <a:t> </a:t>
            </a:r>
            <a:r>
              <a:rPr lang="es-ES" dirty="0" err="1" smtClean="0"/>
              <a:t>for</a:t>
            </a:r>
            <a:r>
              <a:rPr lang="es-ES" dirty="0" smtClean="0"/>
              <a:t> </a:t>
            </a:r>
            <a:r>
              <a:rPr lang="es-ES" dirty="0" err="1" smtClean="0"/>
              <a:t>integrating</a:t>
            </a:r>
            <a:r>
              <a:rPr lang="es-ES" dirty="0" smtClean="0"/>
              <a:t> </a:t>
            </a:r>
            <a:r>
              <a:rPr lang="es-ES" dirty="0" err="1" smtClean="0"/>
              <a:t>skills</a:t>
            </a:r>
            <a:endParaRPr lang="es-ES" dirty="0" smtClean="0"/>
          </a:p>
          <a:p>
            <a:pPr lvl="1"/>
            <a:r>
              <a:rPr lang="es-ES" dirty="0" smtClean="0"/>
              <a:t>3.2. </a:t>
            </a:r>
            <a:r>
              <a:rPr lang="es-ES" dirty="0" err="1" smtClean="0"/>
              <a:t>Integration</a:t>
            </a:r>
            <a:r>
              <a:rPr lang="es-ES" dirty="0" smtClean="0"/>
              <a:t> </a:t>
            </a:r>
            <a:r>
              <a:rPr lang="es-ES" dirty="0" err="1" smtClean="0"/>
              <a:t>advantages</a:t>
            </a:r>
            <a:endParaRPr lang="es-ES" dirty="0" smtClean="0"/>
          </a:p>
          <a:p>
            <a:r>
              <a:rPr lang="es-ES" dirty="0" smtClean="0"/>
              <a:t>4. </a:t>
            </a:r>
            <a:r>
              <a:rPr lang="es-ES" dirty="0" err="1" smtClean="0"/>
              <a:t>Communicative</a:t>
            </a:r>
            <a:r>
              <a:rPr lang="es-ES" dirty="0" smtClean="0"/>
              <a:t> </a:t>
            </a:r>
            <a:r>
              <a:rPr lang="es-ES" dirty="0" err="1" smtClean="0"/>
              <a:t>competence</a:t>
            </a:r>
            <a:endParaRPr lang="es-ES" dirty="0" smtClean="0"/>
          </a:p>
          <a:p>
            <a:r>
              <a:rPr lang="es-ES" dirty="0" smtClean="0"/>
              <a:t>5. </a:t>
            </a:r>
            <a:r>
              <a:rPr lang="es-ES" dirty="0" err="1" smtClean="0"/>
              <a:t>Conclusions</a:t>
            </a:r>
            <a:endParaRPr lang="es-ES"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bad.gif"/>
          <p:cNvPicPr>
            <a:picLocks noGrp="1" noChangeAspect="1"/>
          </p:cNvPicPr>
          <p:nvPr>
            <p:ph sz="quarter" idx="1"/>
          </p:nvPr>
        </p:nvPicPr>
        <p:blipFill>
          <a:blip r:embed="rId2" cstate="print"/>
          <a:stretch>
            <a:fillRect/>
          </a:stretch>
        </p:blipFill>
        <p:spPr>
          <a:xfrm>
            <a:off x="357158" y="571480"/>
            <a:ext cx="8608765" cy="5072098"/>
          </a:xfr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2. </a:t>
            </a:r>
            <a:r>
              <a:rPr lang="es-ES" dirty="0" err="1" smtClean="0"/>
              <a:t>The</a:t>
            </a:r>
            <a:r>
              <a:rPr lang="es-ES" dirty="0" smtClean="0"/>
              <a:t> </a:t>
            </a:r>
            <a:r>
              <a:rPr lang="es-ES" dirty="0" err="1" smtClean="0"/>
              <a:t>Written</a:t>
            </a:r>
            <a:r>
              <a:rPr lang="es-ES" dirty="0" smtClean="0"/>
              <a:t> Word. </a:t>
            </a:r>
            <a:r>
              <a:rPr lang="es-ES" dirty="0" err="1" smtClean="0"/>
              <a:t>Writing</a:t>
            </a:r>
            <a:r>
              <a:rPr lang="es-ES" dirty="0" smtClean="0"/>
              <a:t>.</a:t>
            </a:r>
            <a:endParaRPr lang="es-ES" dirty="0"/>
          </a:p>
        </p:txBody>
      </p:sp>
      <p:sp>
        <p:nvSpPr>
          <p:cNvPr id="3" name="2 Marcador de contenido"/>
          <p:cNvSpPr>
            <a:spLocks noGrp="1"/>
          </p:cNvSpPr>
          <p:nvPr>
            <p:ph sz="quarter" idx="1"/>
          </p:nvPr>
        </p:nvSpPr>
        <p:spPr>
          <a:xfrm>
            <a:off x="928662" y="1428736"/>
            <a:ext cx="7772400" cy="4786346"/>
          </a:xfrm>
        </p:spPr>
        <p:txBody>
          <a:bodyPr>
            <a:normAutofit fontScale="92500" lnSpcReduction="10000"/>
          </a:bodyPr>
          <a:lstStyle/>
          <a:p>
            <a:r>
              <a:rPr lang="en-US" b="1" dirty="0" smtClean="0">
                <a:solidFill>
                  <a:srgbClr val="FF0000"/>
                </a:solidFill>
              </a:rPr>
              <a:t>2.2.1. WRITING ACTIVITIES</a:t>
            </a:r>
          </a:p>
          <a:p>
            <a:pPr algn="just"/>
            <a:r>
              <a:rPr lang="en-US" dirty="0" smtClean="0"/>
              <a:t>In the early stages of learning English, pupils write very little. They mostly start with </a:t>
            </a:r>
            <a:r>
              <a:rPr lang="en-US" dirty="0" smtClean="0">
                <a:solidFill>
                  <a:srgbClr val="FF0000"/>
                </a:solidFill>
              </a:rPr>
              <a:t>GUIDED COPYING </a:t>
            </a:r>
            <a:r>
              <a:rPr lang="en-US" dirty="0" smtClean="0"/>
              <a:t>to produce words or sentences.</a:t>
            </a:r>
          </a:p>
          <a:p>
            <a:pPr algn="just"/>
            <a:r>
              <a:rPr lang="en-US" dirty="0" smtClean="0">
                <a:solidFill>
                  <a:srgbClr val="FF0000"/>
                </a:solidFill>
              </a:rPr>
              <a:t>INITIAL GUIDED WRITING </a:t>
            </a:r>
            <a:r>
              <a:rPr lang="en-US" dirty="0" smtClean="0"/>
              <a:t>activities may be oriented at both word- and sentence- level.</a:t>
            </a:r>
          </a:p>
          <a:p>
            <a:pPr algn="just"/>
            <a:endParaRPr lang="en-US" dirty="0" smtClean="0"/>
          </a:p>
          <a:p>
            <a:pPr algn="just"/>
            <a:endParaRPr lang="en-US" dirty="0" smtClean="0"/>
          </a:p>
          <a:p>
            <a:pPr algn="just"/>
            <a:endParaRPr lang="en-US" dirty="0" smtClean="0"/>
          </a:p>
          <a:p>
            <a:pPr algn="just"/>
            <a:r>
              <a:rPr lang="en-US" dirty="0" smtClean="0"/>
              <a:t>When the students have mastered some of the basic skills in writing, we should encourage them to start with </a:t>
            </a:r>
            <a:r>
              <a:rPr lang="en-US" dirty="0" smtClean="0">
                <a:solidFill>
                  <a:srgbClr val="FF0000"/>
                </a:solidFill>
              </a:rPr>
              <a:t>INDEPENDENT WRITING </a:t>
            </a:r>
            <a:r>
              <a:rPr lang="en-US" dirty="0" smtClean="0"/>
              <a:t>(letters, cards, experiences).</a:t>
            </a:r>
          </a:p>
          <a:p>
            <a:pPr algn="just"/>
            <a:endParaRPr lang="en-US" dirty="0" smtClean="0"/>
          </a:p>
          <a:p>
            <a:pPr algn="just"/>
            <a:endParaRPr lang="en-US" dirty="0" smtClean="0"/>
          </a:p>
          <a:p>
            <a:pPr algn="just"/>
            <a:endParaRPr lang="es-ES" dirty="0"/>
          </a:p>
        </p:txBody>
      </p:sp>
      <p:sp>
        <p:nvSpPr>
          <p:cNvPr id="4" name="3 CuadroTexto"/>
          <p:cNvSpPr txBox="1"/>
          <p:nvPr/>
        </p:nvSpPr>
        <p:spPr>
          <a:xfrm>
            <a:off x="1643042" y="3786190"/>
            <a:ext cx="2786082" cy="92333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t>Making lists, matching labels to diagrams, classifying words under labels, etc.</a:t>
            </a:r>
            <a:endParaRPr lang="es-ES" dirty="0"/>
          </a:p>
        </p:txBody>
      </p:sp>
      <p:sp>
        <p:nvSpPr>
          <p:cNvPr id="5" name="4 CuadroTexto"/>
          <p:cNvSpPr txBox="1"/>
          <p:nvPr/>
        </p:nvSpPr>
        <p:spPr>
          <a:xfrm>
            <a:off x="4929190" y="3668831"/>
            <a:ext cx="2714644" cy="120032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t>Writing captions for pictures, matching halves of sentences and copying, answering questions, etc.</a:t>
            </a:r>
            <a:endParaRPr lang="es-E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857224" y="714356"/>
            <a:ext cx="7772400" cy="5715040"/>
          </a:xfrm>
        </p:spPr>
        <p:txBody>
          <a:bodyPr>
            <a:normAutofit lnSpcReduction="10000"/>
          </a:bodyPr>
          <a:lstStyle/>
          <a:p>
            <a:r>
              <a:rPr lang="en-US" b="1" dirty="0" smtClean="0">
                <a:solidFill>
                  <a:srgbClr val="FF0000"/>
                </a:solidFill>
              </a:rPr>
              <a:t>2.2.2. WRITING SKILLS (MATTHEWS, 1991)</a:t>
            </a:r>
          </a:p>
          <a:p>
            <a:pPr lvl="1"/>
            <a:r>
              <a:rPr lang="en-US" dirty="0" smtClean="0">
                <a:solidFill>
                  <a:srgbClr val="FF0000"/>
                </a:solidFill>
              </a:rPr>
              <a:t>GRAPHIC SKILLS</a:t>
            </a:r>
          </a:p>
          <a:p>
            <a:pPr lvl="2"/>
            <a:r>
              <a:rPr lang="en-US" sz="2400" dirty="0" smtClean="0"/>
              <a:t>Writing graphemes, spelling, punctuation and capitalization.</a:t>
            </a:r>
          </a:p>
          <a:p>
            <a:pPr lvl="1"/>
            <a:r>
              <a:rPr lang="en-US" dirty="0" smtClean="0">
                <a:solidFill>
                  <a:srgbClr val="FF0000"/>
                </a:solidFill>
              </a:rPr>
              <a:t>GRAMMATICAL SKILLS</a:t>
            </a:r>
          </a:p>
          <a:p>
            <a:pPr lvl="2"/>
            <a:r>
              <a:rPr lang="en-US" sz="2400" dirty="0" smtClean="0"/>
              <a:t>The ability to use a variety of sentence patterns and constructions.</a:t>
            </a:r>
          </a:p>
          <a:p>
            <a:pPr lvl="1"/>
            <a:r>
              <a:rPr lang="en-US" dirty="0" smtClean="0">
                <a:solidFill>
                  <a:srgbClr val="FF0000"/>
                </a:solidFill>
              </a:rPr>
              <a:t>STYLISTIC SKILLS</a:t>
            </a:r>
          </a:p>
          <a:p>
            <a:pPr lvl="2"/>
            <a:r>
              <a:rPr lang="en-US" sz="2400" dirty="0" smtClean="0"/>
              <a:t>The ability to express precise meanings in a variety of styles or registers.</a:t>
            </a:r>
          </a:p>
          <a:p>
            <a:pPr lvl="1"/>
            <a:r>
              <a:rPr lang="en-US" dirty="0" smtClean="0">
                <a:solidFill>
                  <a:srgbClr val="FF0000"/>
                </a:solidFill>
              </a:rPr>
              <a:t>RHETORICAL SKILLS</a:t>
            </a:r>
          </a:p>
          <a:p>
            <a:pPr lvl="2"/>
            <a:r>
              <a:rPr lang="en-US" sz="2400" dirty="0" smtClean="0"/>
              <a:t>The ability to use cohesive devices in order to link parts of a text.</a:t>
            </a:r>
          </a:p>
          <a:p>
            <a:pPr lvl="1"/>
            <a:r>
              <a:rPr lang="en-US" dirty="0" smtClean="0">
                <a:solidFill>
                  <a:srgbClr val="FF0000"/>
                </a:solidFill>
              </a:rPr>
              <a:t>ORGANISATIONAL SKILLS</a:t>
            </a:r>
          </a:p>
          <a:p>
            <a:pPr lvl="2"/>
            <a:r>
              <a:rPr lang="en-US" sz="2400" dirty="0" smtClean="0"/>
              <a:t>The sequencing of ideas, reject irrelevant information and summarize relevant points.</a:t>
            </a:r>
          </a:p>
          <a:p>
            <a:endParaRPr lang="es-E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US" dirty="0" smtClean="0"/>
              <a:t>3. INTEGRATING THE SKILLS</a:t>
            </a:r>
            <a:endParaRPr lang="es-ES" dirty="0"/>
          </a:p>
        </p:txBody>
      </p:sp>
      <p:sp>
        <p:nvSpPr>
          <p:cNvPr id="3" name="2 Marcador de contenido"/>
          <p:cNvSpPr>
            <a:spLocks noGrp="1"/>
          </p:cNvSpPr>
          <p:nvPr>
            <p:ph sz="quarter" idx="1"/>
          </p:nvPr>
        </p:nvSpPr>
        <p:spPr/>
        <p:txBody>
          <a:bodyPr>
            <a:normAutofit/>
          </a:bodyPr>
          <a:lstStyle/>
          <a:p>
            <a:pPr algn="just"/>
            <a:r>
              <a:rPr lang="en-US" b="1" dirty="0" smtClean="0">
                <a:solidFill>
                  <a:srgbClr val="FF0000"/>
                </a:solidFill>
              </a:rPr>
              <a:t>INTEGRATED SKILLS  </a:t>
            </a:r>
            <a:r>
              <a:rPr lang="en-US" dirty="0" smtClean="0"/>
              <a:t>can be defined as a process by means of which a series of activities of tasks use </a:t>
            </a:r>
            <a:r>
              <a:rPr lang="en-US" b="1" dirty="0" smtClean="0"/>
              <a:t>any combination of the four linguistic skills</a:t>
            </a:r>
            <a:r>
              <a:rPr lang="en-US" dirty="0" smtClean="0"/>
              <a:t>.</a:t>
            </a:r>
          </a:p>
          <a:p>
            <a:pPr algn="just"/>
            <a:endParaRPr lang="en-US" dirty="0" smtClean="0"/>
          </a:p>
          <a:p>
            <a:pPr algn="just"/>
            <a:r>
              <a:rPr lang="en-US" b="1" dirty="0" smtClean="0"/>
              <a:t>3.1. Reasons for integrating the skills</a:t>
            </a:r>
          </a:p>
          <a:p>
            <a:pPr algn="just">
              <a:buNone/>
            </a:pPr>
            <a:r>
              <a:rPr lang="en-US" b="1" dirty="0" smtClean="0"/>
              <a:t>	</a:t>
            </a:r>
            <a:r>
              <a:rPr lang="en-US" dirty="0" smtClean="0"/>
              <a:t>According to Read (1991):</a:t>
            </a:r>
          </a:p>
          <a:p>
            <a:pPr lvl="1" algn="just"/>
            <a:r>
              <a:rPr lang="en-US" dirty="0" smtClean="0"/>
              <a:t>To </a:t>
            </a:r>
            <a:r>
              <a:rPr lang="en-US" dirty="0" err="1" smtClean="0"/>
              <a:t>practise</a:t>
            </a:r>
            <a:r>
              <a:rPr lang="en-US" dirty="0" smtClean="0"/>
              <a:t> and extend the pupils’ use of a particular language item</a:t>
            </a:r>
          </a:p>
          <a:p>
            <a:pPr lvl="1" algn="just"/>
            <a:r>
              <a:rPr lang="en-US" dirty="0" smtClean="0"/>
              <a:t>To develop the pupils’ ability in two or more skills within a constant context</a:t>
            </a:r>
          </a:p>
          <a:p>
            <a:pPr lvl="1" algn="just"/>
            <a:endParaRPr lang="es-E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642910" y="500042"/>
            <a:ext cx="7772400" cy="5500726"/>
          </a:xfrm>
        </p:spPr>
        <p:txBody>
          <a:bodyPr>
            <a:normAutofit lnSpcReduction="10000"/>
          </a:bodyPr>
          <a:lstStyle/>
          <a:p>
            <a:r>
              <a:rPr lang="en-US" b="1" dirty="0" smtClean="0"/>
              <a:t>3.2. Integration advantages </a:t>
            </a:r>
          </a:p>
          <a:p>
            <a:pPr lvl="1"/>
            <a:r>
              <a:rPr lang="en-US" sz="2000" dirty="0" smtClean="0">
                <a:solidFill>
                  <a:srgbClr val="FF0000"/>
                </a:solidFill>
              </a:rPr>
              <a:t>CONTINUITY</a:t>
            </a:r>
          </a:p>
          <a:p>
            <a:pPr lvl="2"/>
            <a:r>
              <a:rPr lang="en-US" dirty="0" smtClean="0"/>
              <a:t>Activities are not performed in isolation, but in a closely related way</a:t>
            </a:r>
          </a:p>
          <a:p>
            <a:pPr lvl="1"/>
            <a:r>
              <a:rPr lang="en-US" sz="2000" dirty="0" smtClean="0">
                <a:solidFill>
                  <a:srgbClr val="FF0000"/>
                </a:solidFill>
              </a:rPr>
              <a:t>INPUT BEFORE OUTPUT</a:t>
            </a:r>
          </a:p>
          <a:p>
            <a:pPr lvl="2"/>
            <a:r>
              <a:rPr lang="en-US" dirty="0" smtClean="0"/>
              <a:t>One activity’s input may provide motivation for next activity output.</a:t>
            </a:r>
          </a:p>
          <a:p>
            <a:pPr lvl="1"/>
            <a:r>
              <a:rPr lang="en-US" sz="2000" dirty="0" smtClean="0">
                <a:solidFill>
                  <a:srgbClr val="FF0000"/>
                </a:solidFill>
              </a:rPr>
              <a:t>REALISM</a:t>
            </a:r>
          </a:p>
          <a:p>
            <a:pPr lvl="2"/>
            <a:r>
              <a:rPr lang="en-US" dirty="0" smtClean="0"/>
              <a:t>A realistic, communicative framework</a:t>
            </a:r>
          </a:p>
          <a:p>
            <a:pPr lvl="1"/>
            <a:r>
              <a:rPr lang="en-US" sz="2000" dirty="0" smtClean="0">
                <a:solidFill>
                  <a:srgbClr val="FF0000"/>
                </a:solidFill>
              </a:rPr>
              <a:t>APPROPRIATENESS</a:t>
            </a:r>
          </a:p>
          <a:p>
            <a:pPr lvl="2"/>
            <a:r>
              <a:rPr lang="en-US" dirty="0" smtClean="0"/>
              <a:t>Appropriate language</a:t>
            </a:r>
          </a:p>
          <a:p>
            <a:pPr lvl="1"/>
            <a:r>
              <a:rPr lang="en-US" sz="2000" dirty="0" smtClean="0">
                <a:solidFill>
                  <a:srgbClr val="FF0000"/>
                </a:solidFill>
              </a:rPr>
              <a:t>VARIETY</a:t>
            </a:r>
          </a:p>
          <a:p>
            <a:pPr lvl="2"/>
            <a:r>
              <a:rPr lang="en-US" dirty="0" smtClean="0"/>
              <a:t>Varied activities foster motivation </a:t>
            </a:r>
          </a:p>
          <a:p>
            <a:pPr lvl="1"/>
            <a:r>
              <a:rPr lang="en-US" sz="2000" dirty="0" smtClean="0">
                <a:solidFill>
                  <a:srgbClr val="FF0000"/>
                </a:solidFill>
              </a:rPr>
              <a:t>RECYCLING</a:t>
            </a:r>
          </a:p>
          <a:p>
            <a:pPr lvl="2"/>
            <a:r>
              <a:rPr lang="en-US" dirty="0" smtClean="0"/>
              <a:t>Allows for recycling and revision of language.</a:t>
            </a:r>
          </a:p>
          <a:p>
            <a:pPr lvl="1"/>
            <a:r>
              <a:rPr lang="en-US" sz="2000" dirty="0" smtClean="0">
                <a:solidFill>
                  <a:srgbClr val="FF0000"/>
                </a:solidFill>
              </a:rPr>
              <a:t>CONFIDENCE</a:t>
            </a:r>
          </a:p>
          <a:p>
            <a:pPr lvl="2"/>
            <a:r>
              <a:rPr lang="en-US" dirty="0" smtClean="0"/>
              <a:t>A weakness in one skill can be compensated with the strength in other skills.</a:t>
            </a:r>
          </a:p>
          <a:p>
            <a:pPr lvl="2">
              <a:buNone/>
            </a:pPr>
            <a:endParaRPr lang="en-US" sz="1600" b="1" dirty="0" smtClean="0"/>
          </a:p>
          <a:p>
            <a:pPr lvl="2"/>
            <a:endParaRPr lang="es-ES" sz="1600" dirty="0"/>
          </a:p>
        </p:txBody>
      </p:sp>
      <p:sp>
        <p:nvSpPr>
          <p:cNvPr id="5" name="4 CuadroTexto"/>
          <p:cNvSpPr txBox="1"/>
          <p:nvPr/>
        </p:nvSpPr>
        <p:spPr>
          <a:xfrm>
            <a:off x="357158" y="5934670"/>
            <a:ext cx="8143932" cy="646331"/>
          </a:xfrm>
          <a:prstGeom prst="rect">
            <a:avLst/>
          </a:prstGeom>
          <a:noFill/>
        </p:spPr>
        <p:txBody>
          <a:bodyPr wrap="square" rtlCol="0">
            <a:spAutoFit/>
          </a:bodyPr>
          <a:lstStyle/>
          <a:p>
            <a:pPr marL="0" lvl="1"/>
            <a:r>
              <a:rPr lang="en-US" b="1" dirty="0" smtClean="0">
                <a:solidFill>
                  <a:srgbClr val="FF0000"/>
                </a:solidFill>
              </a:rPr>
              <a:t>The skill integration will lead to the development of Communicative Competence.</a:t>
            </a:r>
            <a:endParaRPr lang="es-ES" b="1" dirty="0" smtClean="0">
              <a:solidFill>
                <a:srgbClr val="FF0000"/>
              </a:solidFill>
            </a:endParaRPr>
          </a:p>
          <a:p>
            <a:endParaRPr lang="es-E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2 CuadroTexto"/>
          <p:cNvSpPr txBox="1">
            <a:spLocks noChangeArrowheads="1"/>
          </p:cNvSpPr>
          <p:nvPr/>
        </p:nvSpPr>
        <p:spPr bwMode="auto">
          <a:xfrm>
            <a:off x="785786" y="857232"/>
            <a:ext cx="7286625" cy="461665"/>
          </a:xfrm>
          <a:prstGeom prst="rect">
            <a:avLst/>
          </a:prstGeom>
          <a:noFill/>
          <a:ln w="9525">
            <a:noFill/>
            <a:miter lim="800000"/>
            <a:headEnd/>
            <a:tailEnd/>
          </a:ln>
        </p:spPr>
        <p:txBody>
          <a:bodyPr>
            <a:spAutoFit/>
          </a:bodyPr>
          <a:lstStyle/>
          <a:p>
            <a:pPr algn="just"/>
            <a:r>
              <a:rPr lang="en-US" sz="2400" b="1" dirty="0" smtClean="0"/>
              <a:t>How to integrate different linguistic skills: an example</a:t>
            </a:r>
            <a:endParaRPr lang="es-ES" sz="2400" dirty="0"/>
          </a:p>
        </p:txBody>
      </p:sp>
      <p:sp>
        <p:nvSpPr>
          <p:cNvPr id="4" name="3 CuadroTexto"/>
          <p:cNvSpPr txBox="1"/>
          <p:nvPr/>
        </p:nvSpPr>
        <p:spPr>
          <a:xfrm>
            <a:off x="928662" y="1928802"/>
            <a:ext cx="2857500" cy="677108"/>
          </a:xfrm>
          <a:prstGeom prst="rect">
            <a:avLst/>
          </a:prstGeom>
        </p:spPr>
        <p:style>
          <a:lnRef idx="2">
            <a:schemeClr val="accent3"/>
          </a:lnRef>
          <a:fillRef idx="1">
            <a:schemeClr val="lt1"/>
          </a:fillRef>
          <a:effectRef idx="0">
            <a:schemeClr val="accent3"/>
          </a:effectRef>
          <a:fontRef idx="minor">
            <a:schemeClr val="dk1"/>
          </a:fontRef>
        </p:style>
        <p:txBody>
          <a:bodyPr>
            <a:spAutoFit/>
          </a:bodyPr>
          <a:lstStyle/>
          <a:p>
            <a:pPr>
              <a:defRPr/>
            </a:pPr>
            <a:r>
              <a:rPr lang="en-US" sz="2000" dirty="0"/>
              <a:t>Students watching a video</a:t>
            </a:r>
            <a:r>
              <a:rPr lang="en-US" dirty="0"/>
              <a:t>		</a:t>
            </a:r>
            <a:endParaRPr lang="es-ES" dirty="0"/>
          </a:p>
        </p:txBody>
      </p:sp>
      <p:sp>
        <p:nvSpPr>
          <p:cNvPr id="6" name="5 CuadroTexto"/>
          <p:cNvSpPr txBox="1"/>
          <p:nvPr/>
        </p:nvSpPr>
        <p:spPr>
          <a:xfrm>
            <a:off x="1571604" y="3286124"/>
            <a:ext cx="3786187" cy="1015663"/>
          </a:xfrm>
          <a:prstGeom prst="rect">
            <a:avLst/>
          </a:prstGeom>
        </p:spPr>
        <p:style>
          <a:lnRef idx="2">
            <a:schemeClr val="accent3"/>
          </a:lnRef>
          <a:fillRef idx="1">
            <a:schemeClr val="lt1"/>
          </a:fillRef>
          <a:effectRef idx="0">
            <a:schemeClr val="accent3"/>
          </a:effectRef>
          <a:fontRef idx="minor">
            <a:schemeClr val="dk1"/>
          </a:fontRef>
        </p:style>
        <p:txBody>
          <a:bodyPr>
            <a:spAutoFit/>
          </a:bodyPr>
          <a:lstStyle/>
          <a:p>
            <a:pPr algn="just">
              <a:defRPr/>
            </a:pPr>
            <a:r>
              <a:rPr lang="en-US" sz="2000" dirty="0"/>
              <a:t>Teacher writing some useful words and expressions for students to repeat and memorize</a:t>
            </a:r>
            <a:endParaRPr lang="es-ES" sz="2000" dirty="0"/>
          </a:p>
        </p:txBody>
      </p:sp>
      <p:sp>
        <p:nvSpPr>
          <p:cNvPr id="7" name="6 CuadroTexto"/>
          <p:cNvSpPr txBox="1"/>
          <p:nvPr/>
        </p:nvSpPr>
        <p:spPr>
          <a:xfrm>
            <a:off x="2571736" y="4857760"/>
            <a:ext cx="4500563" cy="1323439"/>
          </a:xfrm>
          <a:prstGeom prst="rect">
            <a:avLst/>
          </a:prstGeom>
        </p:spPr>
        <p:style>
          <a:lnRef idx="2">
            <a:schemeClr val="accent3"/>
          </a:lnRef>
          <a:fillRef idx="1">
            <a:schemeClr val="lt1"/>
          </a:fillRef>
          <a:effectRef idx="0">
            <a:schemeClr val="accent3"/>
          </a:effectRef>
          <a:fontRef idx="minor">
            <a:schemeClr val="dk1"/>
          </a:fontRef>
        </p:style>
        <p:txBody>
          <a:bodyPr>
            <a:spAutoFit/>
          </a:bodyPr>
          <a:lstStyle/>
          <a:p>
            <a:pPr algn="just">
              <a:defRPr/>
            </a:pPr>
            <a:r>
              <a:rPr lang="en-US" sz="2000" dirty="0"/>
              <a:t>Students role-play a conversation in which they put into practice the intonation, the accent and the expressions they have seen/listened to before.</a:t>
            </a:r>
            <a:endParaRPr lang="es-ES" sz="2000" dirty="0"/>
          </a:p>
        </p:txBody>
      </p:sp>
      <p:sp>
        <p:nvSpPr>
          <p:cNvPr id="8" name="7 CuadroTexto"/>
          <p:cNvSpPr txBox="1"/>
          <p:nvPr/>
        </p:nvSpPr>
        <p:spPr>
          <a:xfrm>
            <a:off x="4214810" y="2285992"/>
            <a:ext cx="1071562" cy="369888"/>
          </a:xfrm>
          <a:prstGeom prst="rect">
            <a:avLst/>
          </a:prstGeom>
        </p:spPr>
        <p:style>
          <a:lnRef idx="1">
            <a:schemeClr val="accent3"/>
          </a:lnRef>
          <a:fillRef idx="2">
            <a:schemeClr val="accent3"/>
          </a:fillRef>
          <a:effectRef idx="1">
            <a:schemeClr val="accent3"/>
          </a:effectRef>
          <a:fontRef idx="minor">
            <a:schemeClr val="dk1"/>
          </a:fontRef>
        </p:style>
        <p:txBody>
          <a:bodyPr>
            <a:spAutoFit/>
          </a:bodyPr>
          <a:lstStyle/>
          <a:p>
            <a:pPr>
              <a:defRPr/>
            </a:pPr>
            <a:r>
              <a:rPr lang="en-US" dirty="0"/>
              <a:t>STEP 1</a:t>
            </a:r>
            <a:endParaRPr lang="es-ES" dirty="0"/>
          </a:p>
        </p:txBody>
      </p:sp>
      <p:sp>
        <p:nvSpPr>
          <p:cNvPr id="9" name="8 CuadroTexto"/>
          <p:cNvSpPr txBox="1"/>
          <p:nvPr/>
        </p:nvSpPr>
        <p:spPr>
          <a:xfrm>
            <a:off x="7358082" y="5643578"/>
            <a:ext cx="1071562" cy="369888"/>
          </a:xfrm>
          <a:prstGeom prst="rect">
            <a:avLst/>
          </a:prstGeom>
        </p:spPr>
        <p:style>
          <a:lnRef idx="1">
            <a:schemeClr val="accent3"/>
          </a:lnRef>
          <a:fillRef idx="2">
            <a:schemeClr val="accent3"/>
          </a:fillRef>
          <a:effectRef idx="1">
            <a:schemeClr val="accent3"/>
          </a:effectRef>
          <a:fontRef idx="minor">
            <a:schemeClr val="dk1"/>
          </a:fontRef>
        </p:style>
        <p:txBody>
          <a:bodyPr>
            <a:spAutoFit/>
          </a:bodyPr>
          <a:lstStyle/>
          <a:p>
            <a:pPr>
              <a:defRPr/>
            </a:pPr>
            <a:r>
              <a:rPr lang="en-US" dirty="0"/>
              <a:t>STEP 3</a:t>
            </a:r>
            <a:endParaRPr lang="es-ES" dirty="0"/>
          </a:p>
        </p:txBody>
      </p:sp>
      <p:sp>
        <p:nvSpPr>
          <p:cNvPr id="10" name="9 CuadroTexto"/>
          <p:cNvSpPr txBox="1"/>
          <p:nvPr/>
        </p:nvSpPr>
        <p:spPr>
          <a:xfrm>
            <a:off x="5715008" y="3714752"/>
            <a:ext cx="1071562" cy="369887"/>
          </a:xfrm>
          <a:prstGeom prst="rect">
            <a:avLst/>
          </a:prstGeom>
        </p:spPr>
        <p:style>
          <a:lnRef idx="1">
            <a:schemeClr val="accent3"/>
          </a:lnRef>
          <a:fillRef idx="2">
            <a:schemeClr val="accent3"/>
          </a:fillRef>
          <a:effectRef idx="1">
            <a:schemeClr val="accent3"/>
          </a:effectRef>
          <a:fontRef idx="minor">
            <a:schemeClr val="dk1"/>
          </a:fontRef>
        </p:style>
        <p:txBody>
          <a:bodyPr>
            <a:spAutoFit/>
          </a:bodyPr>
          <a:lstStyle/>
          <a:p>
            <a:pPr>
              <a:defRPr/>
            </a:pPr>
            <a:r>
              <a:rPr lang="en-US" dirty="0"/>
              <a:t>STEP 2</a:t>
            </a:r>
            <a:endParaRPr lang="es-ES" dirty="0"/>
          </a:p>
        </p:txBody>
      </p:sp>
      <p:pic>
        <p:nvPicPr>
          <p:cNvPr id="9225" name="10 Imagen" descr="images (12).jpg"/>
          <p:cNvPicPr>
            <a:picLocks noChangeAspect="1"/>
          </p:cNvPicPr>
          <p:nvPr/>
        </p:nvPicPr>
        <p:blipFill>
          <a:blip r:embed="rId2" cstate="print"/>
          <a:srcRect/>
          <a:stretch>
            <a:fillRect/>
          </a:stretch>
        </p:blipFill>
        <p:spPr bwMode="auto">
          <a:xfrm>
            <a:off x="5857884" y="2000240"/>
            <a:ext cx="1214437" cy="1016000"/>
          </a:xfrm>
          <a:prstGeom prst="rect">
            <a:avLst/>
          </a:prstGeom>
          <a:noFill/>
          <a:ln w="9525">
            <a:noFill/>
            <a:miter lim="800000"/>
            <a:headEnd/>
            <a:tailEnd/>
          </a:ln>
        </p:spPr>
      </p:pic>
      <p:pic>
        <p:nvPicPr>
          <p:cNvPr id="9226" name="11 Imagen" descr="descarga (12).jpg"/>
          <p:cNvPicPr>
            <a:picLocks noChangeAspect="1"/>
          </p:cNvPicPr>
          <p:nvPr/>
        </p:nvPicPr>
        <p:blipFill>
          <a:blip r:embed="rId3" cstate="print"/>
          <a:srcRect/>
          <a:stretch>
            <a:fillRect/>
          </a:stretch>
        </p:blipFill>
        <p:spPr bwMode="auto">
          <a:xfrm>
            <a:off x="6858016" y="3429000"/>
            <a:ext cx="1176338" cy="652463"/>
          </a:xfrm>
          <a:prstGeom prst="rect">
            <a:avLst/>
          </a:prstGeom>
          <a:noFill/>
          <a:ln w="9525">
            <a:noFill/>
            <a:miter lim="800000"/>
            <a:headEnd/>
            <a:tailEnd/>
          </a:ln>
        </p:spPr>
      </p:pic>
      <p:pic>
        <p:nvPicPr>
          <p:cNvPr id="9227" name="12 Imagen" descr="descarga (13).jpg"/>
          <p:cNvPicPr>
            <a:picLocks noChangeAspect="1"/>
          </p:cNvPicPr>
          <p:nvPr/>
        </p:nvPicPr>
        <p:blipFill>
          <a:blip r:embed="rId4" cstate="print"/>
          <a:srcRect/>
          <a:stretch>
            <a:fillRect/>
          </a:stretch>
        </p:blipFill>
        <p:spPr bwMode="auto">
          <a:xfrm>
            <a:off x="7715250" y="4459288"/>
            <a:ext cx="928688" cy="860425"/>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4. COMMUNICATIVE COMPETENCE</a:t>
            </a:r>
            <a:endParaRPr lang="es-ES" dirty="0"/>
          </a:p>
        </p:txBody>
      </p:sp>
      <p:sp>
        <p:nvSpPr>
          <p:cNvPr id="3" name="2 Marcador de contenido"/>
          <p:cNvSpPr>
            <a:spLocks noGrp="1"/>
          </p:cNvSpPr>
          <p:nvPr>
            <p:ph sz="quarter" idx="1"/>
          </p:nvPr>
        </p:nvSpPr>
        <p:spPr/>
        <p:txBody>
          <a:bodyPr/>
          <a:lstStyle/>
          <a:p>
            <a:r>
              <a:rPr lang="en-US" dirty="0" smtClean="0"/>
              <a:t>The concept of </a:t>
            </a:r>
            <a:r>
              <a:rPr lang="en-US" dirty="0" smtClean="0">
                <a:solidFill>
                  <a:srgbClr val="FF3300"/>
                </a:solidFill>
              </a:rPr>
              <a:t>COMMUNICATIVE COMPETENCE:</a:t>
            </a:r>
          </a:p>
          <a:p>
            <a:pPr lvl="1"/>
            <a:endParaRPr lang="es-ES" dirty="0"/>
          </a:p>
        </p:txBody>
      </p:sp>
      <p:cxnSp>
        <p:nvCxnSpPr>
          <p:cNvPr id="7" name="6 Conector curvado"/>
          <p:cNvCxnSpPr/>
          <p:nvPr/>
        </p:nvCxnSpPr>
        <p:spPr>
          <a:xfrm>
            <a:off x="1285852" y="2071678"/>
            <a:ext cx="714380" cy="285752"/>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8" name="7 CuadroTexto"/>
          <p:cNvSpPr txBox="1"/>
          <p:nvPr/>
        </p:nvSpPr>
        <p:spPr>
          <a:xfrm>
            <a:off x="2214546" y="2000240"/>
            <a:ext cx="6786610" cy="175432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dirty="0" smtClean="0"/>
              <a:t>FIRSTLY INTRODUCED BY</a:t>
            </a:r>
            <a:r>
              <a:rPr lang="en-US" dirty="0" smtClean="0">
                <a:solidFill>
                  <a:srgbClr val="FF3300"/>
                </a:solidFill>
              </a:rPr>
              <a:t> </a:t>
            </a:r>
            <a:r>
              <a:rPr lang="en-US" b="1" dirty="0" smtClean="0">
                <a:solidFill>
                  <a:srgbClr val="FF3300"/>
                </a:solidFill>
              </a:rPr>
              <a:t>CHOMSKY</a:t>
            </a:r>
            <a:r>
              <a:rPr lang="en-US" dirty="0" smtClean="0">
                <a:solidFill>
                  <a:srgbClr val="FF3300"/>
                </a:solidFill>
              </a:rPr>
              <a:t> </a:t>
            </a:r>
            <a:r>
              <a:rPr lang="en-US" dirty="0" smtClean="0"/>
              <a:t>(1957)</a:t>
            </a:r>
            <a:endParaRPr lang="en-US" dirty="0"/>
          </a:p>
          <a:p>
            <a:pPr algn="just"/>
            <a:r>
              <a:rPr lang="en-US" dirty="0" smtClean="0"/>
              <a:t>Defined the language as a </a:t>
            </a:r>
            <a:r>
              <a:rPr lang="en-US" i="1" dirty="0" smtClean="0"/>
              <a:t>“set of sentences, each finite in length and constructed out of a finite set of elements”. </a:t>
            </a:r>
          </a:p>
          <a:p>
            <a:pPr algn="just"/>
            <a:r>
              <a:rPr lang="en-US" dirty="0" smtClean="0"/>
              <a:t>An able speaker has a subconscious knowledge of the grammar rules of his language which allows him to make sentences in that language (</a:t>
            </a:r>
            <a:r>
              <a:rPr lang="en-US" b="1" dirty="0" smtClean="0"/>
              <a:t>COMPETENCE</a:t>
            </a:r>
            <a:r>
              <a:rPr lang="en-US" dirty="0" smtClean="0"/>
              <a:t>).</a:t>
            </a:r>
            <a:endParaRPr lang="es-ES" dirty="0"/>
          </a:p>
        </p:txBody>
      </p:sp>
      <p:cxnSp>
        <p:nvCxnSpPr>
          <p:cNvPr id="10" name="9 Conector curvado"/>
          <p:cNvCxnSpPr/>
          <p:nvPr/>
        </p:nvCxnSpPr>
        <p:spPr>
          <a:xfrm>
            <a:off x="1285852" y="4143380"/>
            <a:ext cx="714380" cy="285752"/>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10 CuadroTexto"/>
          <p:cNvSpPr txBox="1"/>
          <p:nvPr/>
        </p:nvSpPr>
        <p:spPr>
          <a:xfrm>
            <a:off x="2214546" y="4071942"/>
            <a:ext cx="6929454" cy="286232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b="1" dirty="0">
                <a:solidFill>
                  <a:srgbClr val="FF3300"/>
                </a:solidFill>
              </a:rPr>
              <a:t>HYMES </a:t>
            </a:r>
          </a:p>
          <a:p>
            <a:pPr>
              <a:buFont typeface="Arial" pitchFamily="34" charset="0"/>
              <a:buChar char="•"/>
            </a:pPr>
            <a:r>
              <a:rPr lang="en-US" dirty="0"/>
              <a:t> </a:t>
            </a:r>
            <a:r>
              <a:rPr lang="en-US" dirty="0" smtClean="0"/>
              <a:t>Argued that Chomsky had missed the rules of use.</a:t>
            </a:r>
          </a:p>
          <a:p>
            <a:pPr>
              <a:buFont typeface="Arial" pitchFamily="34" charset="0"/>
              <a:buChar char="•"/>
            </a:pPr>
            <a:r>
              <a:rPr lang="en-US" dirty="0" smtClean="0"/>
              <a:t>Replaced Chomsky’s notion of COMPETENCE with the concept of </a:t>
            </a:r>
            <a:r>
              <a:rPr lang="en-US" b="1" dirty="0" smtClean="0"/>
              <a:t>COMMUNICATIVE COMPETENCE</a:t>
            </a:r>
            <a:r>
              <a:rPr lang="en-US" dirty="0" smtClean="0"/>
              <a:t>:</a:t>
            </a:r>
          </a:p>
          <a:p>
            <a:pPr lvl="1">
              <a:buFont typeface="Arial" pitchFamily="34" charset="0"/>
              <a:buChar char="•"/>
            </a:pPr>
            <a:r>
              <a:rPr lang="en-US" b="1" dirty="0" smtClean="0"/>
              <a:t>Systematic potential </a:t>
            </a:r>
            <a:r>
              <a:rPr lang="en-US" dirty="0" smtClean="0"/>
              <a:t>(a native speaker possesses a system that has a potential for creating a language).</a:t>
            </a:r>
          </a:p>
          <a:p>
            <a:pPr lvl="1">
              <a:buFont typeface="Arial" pitchFamily="34" charset="0"/>
              <a:buChar char="•"/>
            </a:pPr>
            <a:r>
              <a:rPr lang="en-US" b="1" dirty="0" err="1"/>
              <a:t>Appropriacy</a:t>
            </a:r>
            <a:r>
              <a:rPr lang="en-US" b="1" dirty="0"/>
              <a:t> </a:t>
            </a:r>
            <a:r>
              <a:rPr lang="en-US" dirty="0" smtClean="0"/>
              <a:t>(what language is appropriate in a given situation).</a:t>
            </a:r>
          </a:p>
          <a:p>
            <a:pPr lvl="1">
              <a:buFont typeface="Arial" pitchFamily="34" charset="0"/>
              <a:buChar char="•"/>
            </a:pPr>
            <a:r>
              <a:rPr lang="en-US" b="1" dirty="0" err="1"/>
              <a:t>Occurance</a:t>
            </a:r>
            <a:r>
              <a:rPr lang="en-US" b="1" dirty="0"/>
              <a:t>  (</a:t>
            </a:r>
            <a:r>
              <a:rPr lang="en-US" dirty="0" smtClean="0"/>
              <a:t>how often something is said in the language)</a:t>
            </a:r>
          </a:p>
          <a:p>
            <a:pPr lvl="1">
              <a:buFont typeface="Arial" pitchFamily="34" charset="0"/>
              <a:buChar char="•"/>
            </a:pPr>
            <a:r>
              <a:rPr lang="en-US" b="1" dirty="0"/>
              <a:t>Feasibility </a:t>
            </a:r>
            <a:r>
              <a:rPr lang="en-US" dirty="0" smtClean="0"/>
              <a:t>(whether something is possible in the language)/</a:t>
            </a:r>
          </a:p>
          <a:p>
            <a:pPr lvl="1">
              <a:buFont typeface="Arial" pitchFamily="34" charset="0"/>
              <a:buChar char="•"/>
            </a:pPr>
            <a:endParaRPr lang="es-E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4. COMMUNICATIVE COMPETENCE</a:t>
            </a:r>
            <a:endParaRPr lang="es-ES" dirty="0"/>
          </a:p>
        </p:txBody>
      </p:sp>
      <p:cxnSp>
        <p:nvCxnSpPr>
          <p:cNvPr id="5" name="4 Conector curvado"/>
          <p:cNvCxnSpPr/>
          <p:nvPr/>
        </p:nvCxnSpPr>
        <p:spPr>
          <a:xfrm>
            <a:off x="1071538" y="1643050"/>
            <a:ext cx="357190" cy="285752"/>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7" name="6 CuadroTexto"/>
          <p:cNvSpPr txBox="1"/>
          <p:nvPr/>
        </p:nvSpPr>
        <p:spPr>
          <a:xfrm>
            <a:off x="1643042" y="1502688"/>
            <a:ext cx="7072362" cy="535531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n-US" b="1" dirty="0" smtClean="0">
                <a:solidFill>
                  <a:srgbClr val="FF3300"/>
                </a:solidFill>
              </a:rPr>
              <a:t>DEVELOPED BY CANALE AND SWAIN (1980)</a:t>
            </a:r>
          </a:p>
          <a:p>
            <a:pPr algn="ctr"/>
            <a:endParaRPr lang="en-US" dirty="0"/>
          </a:p>
          <a:p>
            <a:pPr algn="ctr"/>
            <a:r>
              <a:rPr lang="en-US" b="1" dirty="0" smtClean="0"/>
              <a:t>COMMUNICATIVE COMPETENCE </a:t>
            </a:r>
            <a:r>
              <a:rPr lang="en-US" dirty="0" smtClean="0"/>
              <a:t>= </a:t>
            </a:r>
          </a:p>
          <a:p>
            <a:pPr algn="just"/>
            <a:r>
              <a:rPr lang="en-US" b="1" dirty="0"/>
              <a:t>GRAMMATICAL </a:t>
            </a:r>
            <a:r>
              <a:rPr lang="en-US" b="1" dirty="0" smtClean="0"/>
              <a:t>COMPETENCE </a:t>
            </a:r>
            <a:r>
              <a:rPr lang="en-US" dirty="0" smtClean="0"/>
              <a:t>(grammar rules) + </a:t>
            </a:r>
            <a:r>
              <a:rPr lang="en-US" b="1" dirty="0"/>
              <a:t>SOCIOLINGUISTIC COMPETENCE </a:t>
            </a:r>
            <a:r>
              <a:rPr lang="en-US" dirty="0" smtClean="0"/>
              <a:t>(the rules of language use).</a:t>
            </a:r>
          </a:p>
          <a:p>
            <a:pPr algn="just"/>
            <a:endParaRPr lang="en-US" dirty="0"/>
          </a:p>
          <a:p>
            <a:pPr algn="just"/>
            <a:r>
              <a:rPr lang="en-US" b="1" u="sng" dirty="0" smtClean="0">
                <a:solidFill>
                  <a:srgbClr val="FF3300"/>
                </a:solidFill>
              </a:rPr>
              <a:t>The four components of communicative competence </a:t>
            </a:r>
            <a:r>
              <a:rPr lang="en-US" dirty="0" smtClean="0">
                <a:solidFill>
                  <a:srgbClr val="FF3300"/>
                </a:solidFill>
              </a:rPr>
              <a:t>(CANALE):</a:t>
            </a:r>
          </a:p>
          <a:p>
            <a:pPr marL="342900" indent="-342900" algn="just">
              <a:buFont typeface="+mj-lt"/>
              <a:buAutoNum type="alphaLcParenR"/>
            </a:pPr>
            <a:r>
              <a:rPr lang="en-US" b="1" dirty="0" smtClean="0"/>
              <a:t>Grammatical competence</a:t>
            </a:r>
          </a:p>
          <a:p>
            <a:pPr marL="800100" lvl="1" indent="-342900" algn="just"/>
            <a:r>
              <a:rPr lang="en-US" dirty="0" smtClean="0"/>
              <a:t>Producing a structured comprehensible utterances</a:t>
            </a:r>
          </a:p>
          <a:p>
            <a:pPr marL="342900" indent="-342900" algn="just">
              <a:buFont typeface="+mj-lt"/>
              <a:buAutoNum type="alphaLcParenR"/>
            </a:pPr>
            <a:r>
              <a:rPr lang="en-US" b="1" dirty="0" smtClean="0"/>
              <a:t>Sociolinguistic competence</a:t>
            </a:r>
          </a:p>
          <a:p>
            <a:pPr marL="800100" lvl="1" indent="-342900" algn="just"/>
            <a:r>
              <a:rPr lang="en-US" dirty="0" smtClean="0"/>
              <a:t>Involving knowledge of the </a:t>
            </a:r>
            <a:r>
              <a:rPr lang="en-US" dirty="0" err="1" smtClean="0"/>
              <a:t>sociocultural</a:t>
            </a:r>
            <a:r>
              <a:rPr lang="en-US" dirty="0" smtClean="0"/>
              <a:t> rules of language and discourse</a:t>
            </a:r>
          </a:p>
          <a:p>
            <a:pPr marL="342900" indent="-342900" algn="just">
              <a:buFont typeface="+mj-lt"/>
              <a:buAutoNum type="alphaLcParenR"/>
            </a:pPr>
            <a:r>
              <a:rPr lang="en-US" b="1" dirty="0" smtClean="0"/>
              <a:t>Discourse competence</a:t>
            </a:r>
          </a:p>
          <a:p>
            <a:pPr marL="800100" lvl="1" indent="-342900" algn="just"/>
            <a:r>
              <a:rPr lang="en-US" dirty="0" smtClean="0"/>
              <a:t>Communicating in different genres, using cohesion and coherence</a:t>
            </a:r>
          </a:p>
          <a:p>
            <a:pPr marL="342900" indent="-342900" algn="just">
              <a:buFont typeface="+mj-lt"/>
              <a:buAutoNum type="alphaLcParenR"/>
            </a:pPr>
            <a:r>
              <a:rPr lang="en-US" b="1" dirty="0" smtClean="0"/>
              <a:t>Strategic competence </a:t>
            </a:r>
          </a:p>
          <a:p>
            <a:pPr marL="342900" indent="-342900" algn="just"/>
            <a:r>
              <a:rPr lang="en-US" dirty="0" smtClean="0"/>
              <a:t>	Enhancing the effectiveness of communication and compensating for breakdowns in communication</a:t>
            </a:r>
          </a:p>
          <a:p>
            <a:pPr algn="just"/>
            <a:endParaRPr lang="en-US" dirty="0"/>
          </a:p>
          <a:p>
            <a:pPr algn="just"/>
            <a:endParaRPr lang="en-US" dirty="0" smtClean="0"/>
          </a:p>
          <a:p>
            <a:pPr algn="just"/>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4. COMMUNICATIVE COMPETENCE</a:t>
            </a:r>
            <a:endParaRPr lang="es-ES" dirty="0"/>
          </a:p>
        </p:txBody>
      </p:sp>
      <p:cxnSp>
        <p:nvCxnSpPr>
          <p:cNvPr id="5" name="4 Conector curvado"/>
          <p:cNvCxnSpPr/>
          <p:nvPr/>
        </p:nvCxnSpPr>
        <p:spPr>
          <a:xfrm>
            <a:off x="1142976" y="1500174"/>
            <a:ext cx="714380" cy="428628"/>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6" name="5 CuadroTexto"/>
          <p:cNvSpPr txBox="1"/>
          <p:nvPr/>
        </p:nvSpPr>
        <p:spPr>
          <a:xfrm>
            <a:off x="2000232" y="1643050"/>
            <a:ext cx="6929486" cy="203132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n-US" b="1" dirty="0" smtClean="0">
                <a:solidFill>
                  <a:srgbClr val="FF3300"/>
                </a:solidFill>
              </a:rPr>
              <a:t>SAVIGNON (</a:t>
            </a:r>
            <a:r>
              <a:rPr lang="en-US" dirty="0" smtClean="0"/>
              <a:t>1983) described how these four components  interact .</a:t>
            </a:r>
          </a:p>
          <a:p>
            <a:pPr algn="just"/>
            <a:endParaRPr lang="en-US" dirty="0"/>
          </a:p>
          <a:p>
            <a:pPr algn="just"/>
            <a:r>
              <a:rPr lang="en-US" i="1" dirty="0" smtClean="0"/>
              <a:t>“Communicative competence is a dynamic rather than a static concept. It depends on the negotiation of meaning between two or more persons who share to some degree the same symbolic system. In this sense, communicative competence can be said to be an interpersonal rather than intrapersonal trait.”</a:t>
            </a:r>
          </a:p>
          <a:p>
            <a:endParaRPr lang="en-US" i="1" dirty="0"/>
          </a:p>
        </p:txBody>
      </p:sp>
      <p:cxnSp>
        <p:nvCxnSpPr>
          <p:cNvPr id="7" name="6 Conector curvado"/>
          <p:cNvCxnSpPr/>
          <p:nvPr/>
        </p:nvCxnSpPr>
        <p:spPr>
          <a:xfrm>
            <a:off x="1214414" y="3286124"/>
            <a:ext cx="714380" cy="428628"/>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9" name="8 CuadroTexto"/>
          <p:cNvSpPr txBox="1"/>
          <p:nvPr/>
        </p:nvSpPr>
        <p:spPr>
          <a:xfrm>
            <a:off x="2000232" y="3929066"/>
            <a:ext cx="6929486" cy="120032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dirty="0" smtClean="0"/>
              <a:t>In the context of language teaching, the term COMMUNICATIVE COMPETENCE generally refers to the</a:t>
            </a:r>
            <a:r>
              <a:rPr lang="en-US" b="1" dirty="0" smtClean="0"/>
              <a:t> ABILITY TO PERFORM OR COMMUNICATE</a:t>
            </a:r>
            <a:r>
              <a:rPr lang="en-US" dirty="0" smtClean="0"/>
              <a:t>.</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err="1" smtClean="0"/>
              <a:t>Introduction</a:t>
            </a:r>
            <a:endParaRPr lang="es-ES" dirty="0"/>
          </a:p>
        </p:txBody>
      </p:sp>
      <p:sp>
        <p:nvSpPr>
          <p:cNvPr id="3" name="2 Marcador de contenido"/>
          <p:cNvSpPr>
            <a:spLocks noGrp="1"/>
          </p:cNvSpPr>
          <p:nvPr>
            <p:ph sz="quarter" idx="1"/>
          </p:nvPr>
        </p:nvSpPr>
        <p:spPr/>
        <p:txBody>
          <a:bodyPr/>
          <a:lstStyle/>
          <a:p>
            <a:r>
              <a:rPr lang="es-ES" dirty="0" err="1" smtClean="0"/>
              <a:t>To</a:t>
            </a:r>
            <a:r>
              <a:rPr lang="es-ES" dirty="0" smtClean="0"/>
              <a:t> use </a:t>
            </a:r>
            <a:r>
              <a:rPr lang="es-ES" dirty="0" err="1" smtClean="0"/>
              <a:t>the</a:t>
            </a:r>
            <a:r>
              <a:rPr lang="es-ES" dirty="0" smtClean="0"/>
              <a:t> </a:t>
            </a:r>
            <a:r>
              <a:rPr lang="es-ES" dirty="0" err="1" smtClean="0"/>
              <a:t>language</a:t>
            </a:r>
            <a:r>
              <a:rPr lang="es-ES" dirty="0" smtClean="0"/>
              <a:t> </a:t>
            </a:r>
            <a:r>
              <a:rPr lang="es-ES" dirty="0" err="1" smtClean="0"/>
              <a:t>effectively</a:t>
            </a:r>
            <a:r>
              <a:rPr lang="es-ES" dirty="0" smtClean="0"/>
              <a:t> </a:t>
            </a:r>
            <a:r>
              <a:rPr lang="en-US" dirty="0" smtClean="0"/>
              <a:t>we need to have a number of abilities.</a:t>
            </a:r>
          </a:p>
          <a:p>
            <a:r>
              <a:rPr lang="en-US" dirty="0" smtClean="0"/>
              <a:t>The major skills: </a:t>
            </a:r>
            <a:r>
              <a:rPr lang="en-US" dirty="0" smtClean="0">
                <a:solidFill>
                  <a:srgbClr val="FF0000"/>
                </a:solidFill>
              </a:rPr>
              <a:t>listening, reading, speaking and writing.</a:t>
            </a:r>
          </a:p>
          <a:p>
            <a:r>
              <a:rPr lang="en-US" dirty="0" smtClean="0"/>
              <a:t>They may be classified in two ways:</a:t>
            </a:r>
          </a:p>
          <a:p>
            <a:pPr lvl="1"/>
            <a:r>
              <a:rPr lang="en-US" dirty="0" smtClean="0"/>
              <a:t>in relation to the medium</a:t>
            </a:r>
          </a:p>
          <a:p>
            <a:pPr lvl="1"/>
            <a:r>
              <a:rPr lang="en-US" dirty="0" smtClean="0"/>
              <a:t>In relation to the activity of the speaker.</a:t>
            </a:r>
          </a:p>
          <a:p>
            <a:pPr lvl="2">
              <a:buNone/>
            </a:pPr>
            <a:endParaRPr lang="es-ES" dirty="0"/>
          </a:p>
        </p:txBody>
      </p:sp>
      <p:graphicFrame>
        <p:nvGraphicFramePr>
          <p:cNvPr id="4" name="3 Tabla"/>
          <p:cNvGraphicFramePr>
            <a:graphicFrameLocks noGrp="1"/>
          </p:cNvGraphicFramePr>
          <p:nvPr/>
        </p:nvGraphicFramePr>
        <p:xfrm>
          <a:off x="1285852" y="4357694"/>
          <a:ext cx="6096000" cy="1219836"/>
        </p:xfrm>
        <a:graphic>
          <a:graphicData uri="http://schemas.openxmlformats.org/drawingml/2006/table">
            <a:tbl>
              <a:tblPr firstRow="1" bandRow="1">
                <a:tableStyleId>{5C22544A-7EE6-4342-B048-85BDC9FD1C3A}</a:tableStyleId>
              </a:tblPr>
              <a:tblGrid>
                <a:gridCol w="928694"/>
                <a:gridCol w="1103306"/>
                <a:gridCol w="2032000"/>
                <a:gridCol w="2032000"/>
              </a:tblGrid>
              <a:tr h="478156">
                <a:tc>
                  <a:txBody>
                    <a:bodyPr/>
                    <a:lstStyle/>
                    <a:p>
                      <a:r>
                        <a:rPr lang="en-US" sz="1600" dirty="0" smtClean="0"/>
                        <a:t>SKILL</a:t>
                      </a:r>
                      <a:endParaRPr lang="es-ES" sz="1600" dirty="0"/>
                    </a:p>
                  </a:txBody>
                  <a:tcPr/>
                </a:tc>
                <a:tc>
                  <a:txBody>
                    <a:bodyPr/>
                    <a:lstStyle/>
                    <a:p>
                      <a:r>
                        <a:rPr lang="en-US" sz="1600" dirty="0" smtClean="0"/>
                        <a:t>MEDIUM</a:t>
                      </a:r>
                      <a:endParaRPr lang="es-ES" sz="1600" dirty="0"/>
                    </a:p>
                  </a:txBody>
                  <a:tcPr/>
                </a:tc>
                <a:tc>
                  <a:txBody>
                    <a:bodyPr/>
                    <a:lstStyle/>
                    <a:p>
                      <a:r>
                        <a:rPr lang="en-US" sz="1600" dirty="0" smtClean="0"/>
                        <a:t>AURAL/SPEECH</a:t>
                      </a:r>
                      <a:endParaRPr lang="es-ES" sz="1600" dirty="0"/>
                    </a:p>
                  </a:txBody>
                  <a:tcPr/>
                </a:tc>
                <a:tc>
                  <a:txBody>
                    <a:bodyPr/>
                    <a:lstStyle/>
                    <a:p>
                      <a:r>
                        <a:rPr lang="en-US" sz="1600" dirty="0" smtClean="0"/>
                        <a:t>VISUAL/WRITTEN</a:t>
                      </a:r>
                      <a:endParaRPr lang="es-ES" sz="1600" dirty="0"/>
                    </a:p>
                  </a:txBody>
                  <a:tcPr/>
                </a:tc>
              </a:tr>
              <a:tr h="370840">
                <a:tc gridSpan="2">
                  <a:txBody>
                    <a:bodyPr/>
                    <a:lstStyle/>
                    <a:p>
                      <a:r>
                        <a:rPr lang="en-US" dirty="0" smtClean="0"/>
                        <a:t>RECEPTIVE</a:t>
                      </a:r>
                      <a:endParaRPr lang="es-ES" dirty="0"/>
                    </a:p>
                  </a:txBody>
                  <a:tcPr/>
                </a:tc>
                <a:tc hMerge="1">
                  <a:txBody>
                    <a:bodyPr/>
                    <a:lstStyle/>
                    <a:p>
                      <a:endParaRPr lang="es-ES"/>
                    </a:p>
                  </a:txBody>
                  <a:tcPr/>
                </a:tc>
                <a:tc>
                  <a:txBody>
                    <a:bodyPr/>
                    <a:lstStyle/>
                    <a:p>
                      <a:r>
                        <a:rPr lang="en-US" dirty="0" smtClean="0"/>
                        <a:t>listening</a:t>
                      </a:r>
                      <a:endParaRPr lang="es-ES" dirty="0"/>
                    </a:p>
                  </a:txBody>
                  <a:tcPr/>
                </a:tc>
                <a:tc>
                  <a:txBody>
                    <a:bodyPr/>
                    <a:lstStyle/>
                    <a:p>
                      <a:r>
                        <a:rPr lang="en-US" dirty="0" smtClean="0"/>
                        <a:t>reading</a:t>
                      </a:r>
                      <a:endParaRPr lang="es-ES" dirty="0"/>
                    </a:p>
                  </a:txBody>
                  <a:tcPr/>
                </a:tc>
              </a:tr>
              <a:tr h="370840">
                <a:tc gridSpan="2">
                  <a:txBody>
                    <a:bodyPr/>
                    <a:lstStyle/>
                    <a:p>
                      <a:r>
                        <a:rPr lang="en-US" dirty="0" smtClean="0"/>
                        <a:t>PRODUCTIVE</a:t>
                      </a:r>
                      <a:endParaRPr lang="es-ES" dirty="0"/>
                    </a:p>
                  </a:txBody>
                  <a:tcPr/>
                </a:tc>
                <a:tc hMerge="1">
                  <a:txBody>
                    <a:bodyPr/>
                    <a:lstStyle/>
                    <a:p>
                      <a:endParaRPr lang="es-ES"/>
                    </a:p>
                  </a:txBody>
                  <a:tcPr/>
                </a:tc>
                <a:tc>
                  <a:txBody>
                    <a:bodyPr/>
                    <a:lstStyle/>
                    <a:p>
                      <a:r>
                        <a:rPr lang="en-US" dirty="0" smtClean="0"/>
                        <a:t>speaking</a:t>
                      </a:r>
                      <a:endParaRPr lang="es-ES" dirty="0"/>
                    </a:p>
                  </a:txBody>
                  <a:tcPr/>
                </a:tc>
                <a:tc>
                  <a:txBody>
                    <a:bodyPr/>
                    <a:lstStyle/>
                    <a:p>
                      <a:r>
                        <a:rPr lang="en-US" dirty="0" smtClean="0"/>
                        <a:t>writing</a:t>
                      </a:r>
                      <a:endParaRPr lang="es-ES" dirty="0"/>
                    </a:p>
                  </a:txBody>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1. </a:t>
            </a:r>
            <a:r>
              <a:rPr lang="es-ES" dirty="0" err="1" smtClean="0"/>
              <a:t>The</a:t>
            </a:r>
            <a:r>
              <a:rPr lang="es-ES" dirty="0" smtClean="0"/>
              <a:t> </a:t>
            </a:r>
            <a:r>
              <a:rPr lang="es-ES" dirty="0" err="1" smtClean="0"/>
              <a:t>spoken</a:t>
            </a:r>
            <a:r>
              <a:rPr lang="es-ES" dirty="0" smtClean="0"/>
              <a:t> </a:t>
            </a:r>
            <a:r>
              <a:rPr lang="es-ES" dirty="0" err="1" smtClean="0"/>
              <a:t>word</a:t>
            </a:r>
            <a:r>
              <a:rPr lang="es-ES" dirty="0" smtClean="0"/>
              <a:t/>
            </a:r>
            <a:br>
              <a:rPr lang="es-ES" dirty="0" smtClean="0"/>
            </a:br>
            <a:endParaRPr lang="es-ES" dirty="0"/>
          </a:p>
        </p:txBody>
      </p:sp>
      <p:sp>
        <p:nvSpPr>
          <p:cNvPr id="3" name="2 Marcador de contenido"/>
          <p:cNvSpPr>
            <a:spLocks noGrp="1"/>
          </p:cNvSpPr>
          <p:nvPr>
            <p:ph sz="quarter" idx="1"/>
          </p:nvPr>
        </p:nvSpPr>
        <p:spPr/>
        <p:txBody>
          <a:bodyPr/>
          <a:lstStyle/>
          <a:p>
            <a:r>
              <a:rPr lang="en-US" b="1" dirty="0" smtClean="0"/>
              <a:t>The Spoken Word: </a:t>
            </a:r>
            <a:r>
              <a:rPr lang="en-US" dirty="0" smtClean="0"/>
              <a:t>the development of pupils’ </a:t>
            </a:r>
            <a:r>
              <a:rPr lang="en-US" b="1" dirty="0" smtClean="0">
                <a:solidFill>
                  <a:srgbClr val="FF0000"/>
                </a:solidFill>
              </a:rPr>
              <a:t>ability to understand, respond</a:t>
            </a:r>
            <a:r>
              <a:rPr lang="en-US" dirty="0" smtClean="0"/>
              <a:t> to spoken language as well as</a:t>
            </a:r>
            <a:r>
              <a:rPr lang="en-US" dirty="0" smtClean="0">
                <a:solidFill>
                  <a:srgbClr val="FF0000"/>
                </a:solidFill>
              </a:rPr>
              <a:t> </a:t>
            </a:r>
            <a:r>
              <a:rPr lang="en-US" b="1" dirty="0" smtClean="0">
                <a:solidFill>
                  <a:srgbClr val="FF0000"/>
                </a:solidFill>
              </a:rPr>
              <a:t>to communicate </a:t>
            </a:r>
            <a:r>
              <a:rPr lang="en-US" dirty="0" smtClean="0"/>
              <a:t>effectively.</a:t>
            </a:r>
          </a:p>
          <a:p>
            <a:pPr>
              <a:buNone/>
            </a:pPr>
            <a:endParaRPr lang="en-US" dirty="0" smtClean="0"/>
          </a:p>
          <a:p>
            <a:pPr lvl="1"/>
            <a:r>
              <a:rPr lang="en-US" b="1" dirty="0" smtClean="0"/>
              <a:t>1.1 LISTENING</a:t>
            </a:r>
          </a:p>
          <a:p>
            <a:pPr lvl="1">
              <a:buNone/>
            </a:pPr>
            <a:endParaRPr lang="en-US" b="1" dirty="0" smtClean="0"/>
          </a:p>
          <a:p>
            <a:pPr lvl="1"/>
            <a:r>
              <a:rPr lang="en-US" b="1" dirty="0" smtClean="0"/>
              <a:t>1.2. SPEAKING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1. </a:t>
            </a:r>
            <a:r>
              <a:rPr lang="es-ES" dirty="0" err="1" smtClean="0"/>
              <a:t>The</a:t>
            </a:r>
            <a:r>
              <a:rPr lang="es-ES" dirty="0" smtClean="0"/>
              <a:t> </a:t>
            </a:r>
            <a:r>
              <a:rPr lang="es-ES" dirty="0" err="1" smtClean="0"/>
              <a:t>spoken</a:t>
            </a:r>
            <a:r>
              <a:rPr lang="es-ES" dirty="0" smtClean="0"/>
              <a:t> </a:t>
            </a:r>
            <a:r>
              <a:rPr lang="es-ES" dirty="0" err="1" smtClean="0"/>
              <a:t>word</a:t>
            </a:r>
            <a:r>
              <a:rPr lang="es-ES" dirty="0" smtClean="0"/>
              <a:t>. </a:t>
            </a:r>
            <a:r>
              <a:rPr lang="es-ES" dirty="0" err="1" smtClean="0"/>
              <a:t>Listening</a:t>
            </a:r>
            <a:r>
              <a:rPr lang="es-ES" dirty="0" smtClean="0"/>
              <a:t>.</a:t>
            </a:r>
            <a:endParaRPr lang="es-ES" dirty="0"/>
          </a:p>
        </p:txBody>
      </p:sp>
      <p:sp>
        <p:nvSpPr>
          <p:cNvPr id="3" name="2 Marcador de contenido"/>
          <p:cNvSpPr>
            <a:spLocks noGrp="1"/>
          </p:cNvSpPr>
          <p:nvPr>
            <p:ph sz="quarter" idx="1"/>
          </p:nvPr>
        </p:nvSpPr>
        <p:spPr>
          <a:xfrm>
            <a:off x="928662" y="1428736"/>
            <a:ext cx="7772400" cy="4572000"/>
          </a:xfrm>
        </p:spPr>
        <p:txBody>
          <a:bodyPr/>
          <a:lstStyle/>
          <a:p>
            <a:r>
              <a:rPr lang="en-US" b="1" dirty="0" smtClean="0"/>
              <a:t>1.1. Listening</a:t>
            </a:r>
          </a:p>
          <a:p>
            <a:r>
              <a:rPr lang="en-US" sz="2000" b="1" dirty="0" smtClean="0"/>
              <a:t>1.1.1. General principles in teaching listening skills</a:t>
            </a:r>
          </a:p>
          <a:p>
            <a:r>
              <a:rPr lang="en-US" u="sng" dirty="0" smtClean="0"/>
              <a:t>The following principles must be borne in mind when designing a listening class:</a:t>
            </a:r>
          </a:p>
          <a:p>
            <a:pPr lvl="1"/>
            <a:r>
              <a:rPr lang="en-US" dirty="0" smtClean="0"/>
              <a:t>Definite goals, carefully stated.</a:t>
            </a:r>
          </a:p>
          <a:p>
            <a:pPr lvl="1"/>
            <a:r>
              <a:rPr lang="en-US" dirty="0" smtClean="0"/>
              <a:t>Step by step planning.</a:t>
            </a:r>
          </a:p>
          <a:p>
            <a:pPr lvl="1"/>
            <a:r>
              <a:rPr lang="en-US" dirty="0" smtClean="0"/>
              <a:t>Active students’ participation.</a:t>
            </a:r>
          </a:p>
          <a:p>
            <a:pPr lvl="1"/>
            <a:r>
              <a:rPr lang="en-US" dirty="0" smtClean="0"/>
              <a:t>Stress conscious memory work.</a:t>
            </a:r>
          </a:p>
          <a:p>
            <a:pPr lvl="1"/>
            <a:r>
              <a:rPr lang="en-US" dirty="0" smtClean="0"/>
              <a:t>Teach, not test.</a:t>
            </a:r>
            <a:endParaRPr lang="es-ES" dirty="0"/>
          </a:p>
        </p:txBody>
      </p:sp>
      <p:pic>
        <p:nvPicPr>
          <p:cNvPr id="4" name="3 Imagen" descr="descarga.jpg"/>
          <p:cNvPicPr>
            <a:picLocks noChangeAspect="1"/>
          </p:cNvPicPr>
          <p:nvPr/>
        </p:nvPicPr>
        <p:blipFill>
          <a:blip r:embed="rId2" cstate="print"/>
          <a:stretch>
            <a:fillRect/>
          </a:stretch>
        </p:blipFill>
        <p:spPr>
          <a:xfrm>
            <a:off x="5143504" y="3000372"/>
            <a:ext cx="1717635" cy="1143008"/>
          </a:xfrm>
          <a:prstGeom prst="rect">
            <a:avLst/>
          </a:prstGeom>
        </p:spPr>
      </p:pic>
      <p:pic>
        <p:nvPicPr>
          <p:cNvPr id="5" name="4 Imagen" descr="images.jpg"/>
          <p:cNvPicPr>
            <a:picLocks noChangeAspect="1"/>
          </p:cNvPicPr>
          <p:nvPr/>
        </p:nvPicPr>
        <p:blipFill>
          <a:blip r:embed="rId3" cstate="print"/>
          <a:stretch>
            <a:fillRect/>
          </a:stretch>
        </p:blipFill>
        <p:spPr>
          <a:xfrm>
            <a:off x="7072330" y="2714620"/>
            <a:ext cx="1306287" cy="1143001"/>
          </a:xfrm>
          <a:prstGeom prst="rect">
            <a:avLst/>
          </a:prstGeom>
        </p:spPr>
      </p:pic>
      <p:pic>
        <p:nvPicPr>
          <p:cNvPr id="10" name="9 Imagen" descr="descarga (1).jpg"/>
          <p:cNvPicPr>
            <a:picLocks noChangeAspect="1"/>
          </p:cNvPicPr>
          <p:nvPr/>
        </p:nvPicPr>
        <p:blipFill>
          <a:blip r:embed="rId4" cstate="print"/>
          <a:stretch>
            <a:fillRect/>
          </a:stretch>
        </p:blipFill>
        <p:spPr>
          <a:xfrm>
            <a:off x="5000628" y="4500570"/>
            <a:ext cx="1171575" cy="1200150"/>
          </a:xfrm>
          <a:prstGeom prst="rect">
            <a:avLst/>
          </a:prstGeom>
        </p:spPr>
      </p:pic>
      <p:pic>
        <p:nvPicPr>
          <p:cNvPr id="11" name="10 Imagen" descr="descarga (2).jpg"/>
          <p:cNvPicPr>
            <a:picLocks noChangeAspect="1"/>
          </p:cNvPicPr>
          <p:nvPr/>
        </p:nvPicPr>
        <p:blipFill>
          <a:blip r:embed="rId5" cstate="print"/>
          <a:stretch>
            <a:fillRect/>
          </a:stretch>
        </p:blipFill>
        <p:spPr>
          <a:xfrm>
            <a:off x="6572264" y="4071942"/>
            <a:ext cx="1692319" cy="1290640"/>
          </a:xfrm>
          <a:prstGeom prst="rect">
            <a:avLst/>
          </a:prstGeom>
        </p:spPr>
      </p:pic>
      <p:pic>
        <p:nvPicPr>
          <p:cNvPr id="12" name="11 Imagen" descr="images (1).jpg"/>
          <p:cNvPicPr>
            <a:picLocks noChangeAspect="1"/>
          </p:cNvPicPr>
          <p:nvPr/>
        </p:nvPicPr>
        <p:blipFill>
          <a:blip r:embed="rId6" cstate="print"/>
          <a:stretch>
            <a:fillRect/>
          </a:stretch>
        </p:blipFill>
        <p:spPr>
          <a:xfrm>
            <a:off x="3571868" y="5286388"/>
            <a:ext cx="1143008" cy="973673"/>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1. </a:t>
            </a:r>
            <a:r>
              <a:rPr lang="es-ES" dirty="0" err="1" smtClean="0"/>
              <a:t>The</a:t>
            </a:r>
            <a:r>
              <a:rPr lang="es-ES" dirty="0" smtClean="0"/>
              <a:t> </a:t>
            </a:r>
            <a:r>
              <a:rPr lang="es-ES" dirty="0" err="1" smtClean="0"/>
              <a:t>spoken</a:t>
            </a:r>
            <a:r>
              <a:rPr lang="es-ES" dirty="0" smtClean="0"/>
              <a:t> </a:t>
            </a:r>
            <a:r>
              <a:rPr lang="es-ES" dirty="0" err="1" smtClean="0"/>
              <a:t>word</a:t>
            </a:r>
            <a:r>
              <a:rPr lang="es-ES" dirty="0" smtClean="0"/>
              <a:t>. </a:t>
            </a:r>
            <a:r>
              <a:rPr lang="es-ES" dirty="0" err="1" smtClean="0"/>
              <a:t>Listening</a:t>
            </a:r>
            <a:r>
              <a:rPr lang="es-ES" dirty="0" smtClean="0"/>
              <a:t>.</a:t>
            </a:r>
            <a:endParaRPr lang="es-ES" dirty="0"/>
          </a:p>
        </p:txBody>
      </p:sp>
      <p:sp>
        <p:nvSpPr>
          <p:cNvPr id="3" name="2 Marcador de contenido"/>
          <p:cNvSpPr>
            <a:spLocks noGrp="1"/>
          </p:cNvSpPr>
          <p:nvPr>
            <p:ph sz="quarter" idx="1"/>
          </p:nvPr>
        </p:nvSpPr>
        <p:spPr/>
        <p:txBody>
          <a:bodyPr>
            <a:normAutofit/>
          </a:bodyPr>
          <a:lstStyle/>
          <a:p>
            <a:r>
              <a:rPr lang="en-US" b="1" dirty="0" smtClean="0"/>
              <a:t>1.1. Listening		</a:t>
            </a:r>
            <a:r>
              <a:rPr lang="en-US" sz="2400" b="1" dirty="0" smtClean="0"/>
              <a:t>Extensive</a:t>
            </a:r>
          </a:p>
          <a:p>
            <a:pPr>
              <a:buNone/>
            </a:pPr>
            <a:r>
              <a:rPr lang="en-US" sz="2400" b="1" dirty="0" smtClean="0"/>
              <a:t>					Intensive</a:t>
            </a:r>
          </a:p>
          <a:p>
            <a:endParaRPr lang="en-US" sz="2400" b="1" dirty="0" smtClean="0"/>
          </a:p>
          <a:p>
            <a:r>
              <a:rPr lang="en-US" sz="2400" b="1" dirty="0" smtClean="0"/>
              <a:t>1.1.2. Intensive and Extensive Listening</a:t>
            </a:r>
          </a:p>
          <a:p>
            <a:pPr lvl="1"/>
            <a:r>
              <a:rPr lang="en-US" b="1" u="sng" dirty="0" smtClean="0"/>
              <a:t>Extensive Listening</a:t>
            </a:r>
          </a:p>
          <a:p>
            <a:pPr lvl="1"/>
            <a:r>
              <a:rPr lang="en-US" dirty="0" smtClean="0"/>
              <a:t>The language level is within students’ capacity and they listen for pleasure and interest.</a:t>
            </a:r>
          </a:p>
          <a:p>
            <a:pPr lvl="1"/>
            <a:r>
              <a:rPr lang="en-US" dirty="0" smtClean="0"/>
              <a:t>Can be long or short.</a:t>
            </a:r>
          </a:p>
          <a:p>
            <a:pPr lvl="1"/>
            <a:r>
              <a:rPr lang="en-US" dirty="0" smtClean="0"/>
              <a:t>Do not require direct control of the teacher.</a:t>
            </a:r>
          </a:p>
          <a:p>
            <a:pPr lvl="2"/>
            <a:endParaRPr lang="en-US" sz="1400" dirty="0" smtClean="0"/>
          </a:p>
        </p:txBody>
      </p:sp>
      <p:cxnSp>
        <p:nvCxnSpPr>
          <p:cNvPr id="5" name="4 Conector curvado"/>
          <p:cNvCxnSpPr/>
          <p:nvPr/>
        </p:nvCxnSpPr>
        <p:spPr>
          <a:xfrm flipV="1">
            <a:off x="3214678" y="1714488"/>
            <a:ext cx="1071570" cy="142876"/>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5 Conector curvado"/>
          <p:cNvCxnSpPr/>
          <p:nvPr/>
        </p:nvCxnSpPr>
        <p:spPr>
          <a:xfrm flipV="1">
            <a:off x="3214678" y="2143116"/>
            <a:ext cx="1071570" cy="142876"/>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1. </a:t>
            </a:r>
            <a:r>
              <a:rPr lang="es-ES" dirty="0" err="1" smtClean="0"/>
              <a:t>The</a:t>
            </a:r>
            <a:r>
              <a:rPr lang="es-ES" dirty="0" smtClean="0"/>
              <a:t> </a:t>
            </a:r>
            <a:r>
              <a:rPr lang="es-ES" dirty="0" err="1" smtClean="0"/>
              <a:t>spoken</a:t>
            </a:r>
            <a:r>
              <a:rPr lang="es-ES" dirty="0" smtClean="0"/>
              <a:t> </a:t>
            </a:r>
            <a:r>
              <a:rPr lang="es-ES" dirty="0" err="1" smtClean="0"/>
              <a:t>word</a:t>
            </a:r>
            <a:r>
              <a:rPr lang="es-ES" dirty="0" smtClean="0"/>
              <a:t>. </a:t>
            </a:r>
            <a:r>
              <a:rPr lang="es-ES" dirty="0" err="1" smtClean="0"/>
              <a:t>Listening</a:t>
            </a:r>
            <a:r>
              <a:rPr lang="es-ES" dirty="0" smtClean="0"/>
              <a:t>.</a:t>
            </a:r>
            <a:endParaRPr lang="es-ES" dirty="0"/>
          </a:p>
        </p:txBody>
      </p:sp>
      <p:sp>
        <p:nvSpPr>
          <p:cNvPr id="3" name="2 Marcador de contenido"/>
          <p:cNvSpPr>
            <a:spLocks noGrp="1"/>
          </p:cNvSpPr>
          <p:nvPr>
            <p:ph sz="quarter" idx="1"/>
          </p:nvPr>
        </p:nvSpPr>
        <p:spPr/>
        <p:txBody>
          <a:bodyPr/>
          <a:lstStyle/>
          <a:p>
            <a:pPr lvl="1"/>
            <a:r>
              <a:rPr lang="en-US" b="1" u="sng" dirty="0" smtClean="0"/>
              <a:t>Intensive Listening:</a:t>
            </a:r>
          </a:p>
          <a:p>
            <a:pPr lvl="2"/>
            <a:r>
              <a:rPr lang="en-US" sz="2400" dirty="0" smtClean="0"/>
              <a:t>The most widely used</a:t>
            </a:r>
          </a:p>
          <a:p>
            <a:pPr lvl="2"/>
            <a:r>
              <a:rPr lang="en-US" sz="2400" dirty="0" smtClean="0"/>
              <a:t>Students listen with the aim of collecting and organizing the information.</a:t>
            </a:r>
          </a:p>
          <a:p>
            <a:pPr lvl="2"/>
            <a:r>
              <a:rPr lang="en-US" sz="2400" dirty="0" smtClean="0"/>
              <a:t>Contains more concrete information and often not so easy to understand.</a:t>
            </a:r>
          </a:p>
          <a:p>
            <a:pPr lvl="2"/>
            <a:r>
              <a:rPr lang="en-US" sz="2400" dirty="0" smtClean="0"/>
              <a:t>Short passages, played several times.</a:t>
            </a:r>
          </a:p>
          <a:p>
            <a:pPr lvl="2">
              <a:buNone/>
            </a:pPr>
            <a:endParaRPr lang="en-US" sz="1800" b="1" dirty="0" smtClean="0"/>
          </a:p>
          <a:p>
            <a:pPr lvl="2"/>
            <a:endParaRPr lang="es-E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714348" y="857232"/>
            <a:ext cx="7929618" cy="5143536"/>
          </a:xfrm>
        </p:spPr>
        <p:txBody>
          <a:bodyPr/>
          <a:lstStyle/>
          <a:p>
            <a:pPr marL="274320" lvl="2" indent="-274320">
              <a:spcBef>
                <a:spcPts val="580"/>
              </a:spcBef>
              <a:buClr>
                <a:schemeClr val="accent1"/>
              </a:buClr>
            </a:pPr>
            <a:r>
              <a:rPr lang="en-US" b="1" dirty="0" smtClean="0"/>
              <a:t>1.1.3. Strategies for Developing Listening Skills</a:t>
            </a:r>
          </a:p>
          <a:p>
            <a:pPr marL="548640" lvl="3" indent="-274320">
              <a:spcBef>
                <a:spcPts val="580"/>
              </a:spcBef>
              <a:buClr>
                <a:schemeClr val="accent1"/>
              </a:buClr>
            </a:pPr>
            <a:r>
              <a:rPr lang="en-US" b="1" dirty="0" smtClean="0"/>
              <a:t>Top-down strategies</a:t>
            </a:r>
          </a:p>
          <a:p>
            <a:pPr marL="822960" lvl="4" indent="-274320">
              <a:spcBef>
                <a:spcPts val="580"/>
              </a:spcBef>
              <a:buClr>
                <a:schemeClr val="accent1"/>
              </a:buClr>
            </a:pPr>
            <a:r>
              <a:rPr lang="en-US" dirty="0" smtClean="0"/>
              <a:t>Are </a:t>
            </a:r>
            <a:r>
              <a:rPr lang="en-US" dirty="0" smtClean="0">
                <a:solidFill>
                  <a:srgbClr val="FF0000"/>
                </a:solidFill>
              </a:rPr>
              <a:t>listener-based activities</a:t>
            </a:r>
          </a:p>
          <a:p>
            <a:pPr marL="822960" lvl="4" indent="-274320">
              <a:spcBef>
                <a:spcPts val="580"/>
              </a:spcBef>
              <a:buClr>
                <a:schemeClr val="accent1"/>
              </a:buClr>
            </a:pPr>
            <a:r>
              <a:rPr lang="en-US" dirty="0" smtClean="0"/>
              <a:t>The listener taps into background knowledge of the topic.</a:t>
            </a:r>
          </a:p>
          <a:p>
            <a:pPr marL="822960" lvl="4" indent="-274320">
              <a:spcBef>
                <a:spcPts val="580"/>
              </a:spcBef>
              <a:buClr>
                <a:schemeClr val="accent1"/>
              </a:buClr>
            </a:pPr>
            <a:r>
              <a:rPr lang="en-US" dirty="0" smtClean="0"/>
              <a:t>Top –down strategies include: listening for the main idea, predicting, summarizing, etc.</a:t>
            </a:r>
          </a:p>
          <a:p>
            <a:pPr marL="548640" lvl="3" indent="-274320">
              <a:spcBef>
                <a:spcPts val="580"/>
              </a:spcBef>
              <a:buClr>
                <a:schemeClr val="accent1"/>
              </a:buClr>
            </a:pPr>
            <a:r>
              <a:rPr lang="en-US" b="1" dirty="0" smtClean="0"/>
              <a:t>Bottom-up strategies</a:t>
            </a:r>
          </a:p>
          <a:p>
            <a:pPr marL="822960" lvl="4" indent="-274320">
              <a:spcBef>
                <a:spcPts val="580"/>
              </a:spcBef>
              <a:buClr>
                <a:schemeClr val="accent1"/>
              </a:buClr>
            </a:pPr>
            <a:r>
              <a:rPr lang="en-US" dirty="0" smtClean="0"/>
              <a:t>Are </a:t>
            </a:r>
            <a:r>
              <a:rPr lang="en-US" dirty="0" smtClean="0">
                <a:solidFill>
                  <a:srgbClr val="FF0000"/>
                </a:solidFill>
              </a:rPr>
              <a:t>text based</a:t>
            </a:r>
          </a:p>
          <a:p>
            <a:pPr marL="822960" lvl="4" indent="-274320">
              <a:spcBef>
                <a:spcPts val="580"/>
              </a:spcBef>
              <a:buClr>
                <a:schemeClr val="accent1"/>
              </a:buClr>
            </a:pPr>
            <a:r>
              <a:rPr lang="en-US" dirty="0" smtClean="0"/>
              <a:t>The listener relies on the language of the message</a:t>
            </a:r>
          </a:p>
          <a:p>
            <a:pPr marL="822960" lvl="4" indent="-274320">
              <a:spcBef>
                <a:spcPts val="580"/>
              </a:spcBef>
              <a:buClr>
                <a:schemeClr val="accent1"/>
              </a:buClr>
            </a:pPr>
            <a:r>
              <a:rPr lang="en-US" dirty="0" smtClean="0"/>
              <a:t>Bottom-up strategies include: listening for details, recognizing cognates, recognizing word-order patterns.</a:t>
            </a:r>
          </a:p>
          <a:p>
            <a:endParaRPr lang="es-ES" dirty="0"/>
          </a:p>
        </p:txBody>
      </p:sp>
      <p:pic>
        <p:nvPicPr>
          <p:cNvPr id="5" name="4 Imagen" descr="top_down.jpg"/>
          <p:cNvPicPr>
            <a:picLocks noChangeAspect="1"/>
          </p:cNvPicPr>
          <p:nvPr/>
        </p:nvPicPr>
        <p:blipFill>
          <a:blip r:embed="rId2" cstate="print"/>
          <a:stretch>
            <a:fillRect/>
          </a:stretch>
        </p:blipFill>
        <p:spPr>
          <a:xfrm>
            <a:off x="6715140" y="785794"/>
            <a:ext cx="2051943" cy="1285884"/>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1. </a:t>
            </a:r>
            <a:r>
              <a:rPr lang="es-ES" dirty="0" err="1" smtClean="0"/>
              <a:t>The</a:t>
            </a:r>
            <a:r>
              <a:rPr lang="es-ES" dirty="0" smtClean="0"/>
              <a:t> </a:t>
            </a:r>
            <a:r>
              <a:rPr lang="es-ES" dirty="0" err="1" smtClean="0"/>
              <a:t>spoken</a:t>
            </a:r>
            <a:r>
              <a:rPr lang="es-ES" dirty="0" smtClean="0"/>
              <a:t> </a:t>
            </a:r>
            <a:r>
              <a:rPr lang="es-ES" dirty="0" err="1" smtClean="0"/>
              <a:t>word</a:t>
            </a:r>
            <a:r>
              <a:rPr lang="es-ES" dirty="0" smtClean="0"/>
              <a:t>. </a:t>
            </a:r>
            <a:r>
              <a:rPr lang="es-ES" dirty="0" err="1" smtClean="0"/>
              <a:t>Listening</a:t>
            </a:r>
            <a:r>
              <a:rPr lang="es-ES" dirty="0" smtClean="0"/>
              <a:t>.</a:t>
            </a:r>
            <a:endParaRPr lang="es-ES" dirty="0"/>
          </a:p>
        </p:txBody>
      </p:sp>
      <p:sp>
        <p:nvSpPr>
          <p:cNvPr id="3" name="2 Marcador de contenido"/>
          <p:cNvSpPr>
            <a:spLocks noGrp="1"/>
          </p:cNvSpPr>
          <p:nvPr>
            <p:ph sz="quarter" idx="1"/>
          </p:nvPr>
        </p:nvSpPr>
        <p:spPr/>
        <p:txBody>
          <a:bodyPr/>
          <a:lstStyle/>
          <a:p>
            <a:r>
              <a:rPr lang="en-US" b="1" dirty="0" smtClean="0"/>
              <a:t>1.1.4. Developing Listening Activities</a:t>
            </a:r>
          </a:p>
          <a:p>
            <a:pPr lvl="1"/>
            <a:r>
              <a:rPr lang="en-US" sz="2000" dirty="0" smtClean="0"/>
              <a:t>Complete recall of all the information in an aural text is an unrealistic.</a:t>
            </a:r>
          </a:p>
          <a:p>
            <a:pPr lvl="1"/>
            <a:r>
              <a:rPr lang="en-US" sz="2000" dirty="0" smtClean="0">
                <a:solidFill>
                  <a:srgbClr val="FF0000"/>
                </a:solidFill>
              </a:rPr>
              <a:t>MAKE YOUR LISTENING TASKS SUCCESS-ORIENTED TO BUILD-UP STUDENTS’ CONFIDENCE.</a:t>
            </a:r>
          </a:p>
          <a:p>
            <a:pPr lvl="1">
              <a:buNone/>
            </a:pPr>
            <a:endParaRPr lang="en-US" sz="2000" dirty="0" smtClean="0"/>
          </a:p>
          <a:p>
            <a:pPr lvl="1"/>
            <a:r>
              <a:rPr lang="en-US" b="1" u="sng" dirty="0" smtClean="0"/>
              <a:t>How to do it:</a:t>
            </a:r>
          </a:p>
          <a:p>
            <a:pPr lvl="2"/>
            <a:r>
              <a:rPr lang="en-US" dirty="0" smtClean="0"/>
              <a:t>Construct the listening activity around a </a:t>
            </a:r>
            <a:r>
              <a:rPr lang="en-US" dirty="0" err="1" smtClean="0">
                <a:solidFill>
                  <a:srgbClr val="FF0000"/>
                </a:solidFill>
              </a:rPr>
              <a:t>contextualised</a:t>
            </a:r>
            <a:r>
              <a:rPr lang="en-US" dirty="0" smtClean="0">
                <a:solidFill>
                  <a:srgbClr val="FF0000"/>
                </a:solidFill>
              </a:rPr>
              <a:t> task</a:t>
            </a:r>
            <a:r>
              <a:rPr lang="en-US" dirty="0" smtClean="0"/>
              <a:t>.</a:t>
            </a:r>
          </a:p>
          <a:p>
            <a:pPr lvl="2"/>
            <a:r>
              <a:rPr lang="en-US" dirty="0" smtClean="0"/>
              <a:t>Define the activity’s </a:t>
            </a:r>
            <a:r>
              <a:rPr lang="en-US" dirty="0" smtClean="0">
                <a:solidFill>
                  <a:srgbClr val="FF0000"/>
                </a:solidFill>
              </a:rPr>
              <a:t>instructional goal and type of response</a:t>
            </a:r>
            <a:r>
              <a:rPr lang="en-US" dirty="0" smtClean="0"/>
              <a:t>.</a:t>
            </a:r>
          </a:p>
          <a:p>
            <a:pPr lvl="2"/>
            <a:r>
              <a:rPr lang="en-US" dirty="0" smtClean="0"/>
              <a:t>Check </a:t>
            </a:r>
            <a:r>
              <a:rPr lang="en-US" dirty="0" smtClean="0">
                <a:solidFill>
                  <a:srgbClr val="FF0000"/>
                </a:solidFill>
              </a:rPr>
              <a:t>the level of difficulty </a:t>
            </a:r>
            <a:r>
              <a:rPr lang="en-US" dirty="0" smtClean="0"/>
              <a:t>of the listening text.</a:t>
            </a:r>
          </a:p>
          <a:p>
            <a:pPr lvl="2"/>
            <a:r>
              <a:rPr lang="en-US" dirty="0" smtClean="0"/>
              <a:t>Use </a:t>
            </a:r>
            <a:r>
              <a:rPr lang="en-US" dirty="0" smtClean="0">
                <a:solidFill>
                  <a:srgbClr val="FF0000"/>
                </a:solidFill>
              </a:rPr>
              <a:t>pre-listening activities</a:t>
            </a:r>
            <a:r>
              <a:rPr lang="en-US" dirty="0" smtClean="0"/>
              <a:t>.</a:t>
            </a:r>
          </a:p>
          <a:p>
            <a:pPr lvl="2"/>
            <a:r>
              <a:rPr lang="en-US" dirty="0" smtClean="0">
                <a:solidFill>
                  <a:srgbClr val="FF0000"/>
                </a:solidFill>
              </a:rPr>
              <a:t>Match </a:t>
            </a:r>
            <a:r>
              <a:rPr lang="en-US" dirty="0" smtClean="0"/>
              <a:t>while-listening activities to the instructional goal, the listening purpose, and students’ proficiency level.</a:t>
            </a:r>
            <a:endParaRPr lang="es-E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dad">
  <a:themeElements>
    <a:clrScheme name="Equida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dad">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dad">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4077</TotalTime>
  <Words>1862</Words>
  <Application>Microsoft Office PowerPoint</Application>
  <PresentationFormat>Presentación en pantalla (4:3)</PresentationFormat>
  <Paragraphs>269</Paragraphs>
  <Slides>28</Slides>
  <Notes>0</Notes>
  <HiddenSlides>0</HiddenSlides>
  <MMClips>0</MMClips>
  <ScaleCrop>false</ScaleCrop>
  <HeadingPairs>
    <vt:vector size="4" baseType="variant">
      <vt:variant>
        <vt:lpstr>Tema</vt:lpstr>
      </vt:variant>
      <vt:variant>
        <vt:i4>1</vt:i4>
      </vt:variant>
      <vt:variant>
        <vt:lpstr>Títulos de diapositiva</vt:lpstr>
      </vt:variant>
      <vt:variant>
        <vt:i4>28</vt:i4>
      </vt:variant>
    </vt:vector>
  </HeadingPairs>
  <TitlesOfParts>
    <vt:vector size="29" baseType="lpstr">
      <vt:lpstr>Equidad</vt:lpstr>
      <vt:lpstr>Tema 3</vt:lpstr>
      <vt:lpstr>TABLE OF CONTENTS</vt:lpstr>
      <vt:lpstr>Introduction</vt:lpstr>
      <vt:lpstr>1. The spoken word </vt:lpstr>
      <vt:lpstr>1. The spoken word. Listening.</vt:lpstr>
      <vt:lpstr>1. The spoken word. Listening.</vt:lpstr>
      <vt:lpstr>1. The spoken word. Listening.</vt:lpstr>
      <vt:lpstr>Diapositiva 8</vt:lpstr>
      <vt:lpstr>1. The spoken word. Listening.</vt:lpstr>
      <vt:lpstr>1. The spoken word. Speaking.</vt:lpstr>
      <vt:lpstr>1. The spoken word. Speaking.</vt:lpstr>
      <vt:lpstr>1. The spoken word. Speaking.</vt:lpstr>
      <vt:lpstr>1. The spoken word. Speaking.</vt:lpstr>
      <vt:lpstr>2. The Written word. Reading.</vt:lpstr>
      <vt:lpstr>2. The Written word. Reading.</vt:lpstr>
      <vt:lpstr>2. The Written word. Reading.</vt:lpstr>
      <vt:lpstr>Diapositiva 17</vt:lpstr>
      <vt:lpstr>Diapositiva 18</vt:lpstr>
      <vt:lpstr>2. The Written Word. Reading.</vt:lpstr>
      <vt:lpstr>Diapositiva 20</vt:lpstr>
      <vt:lpstr>2. The Written Word. Writing.</vt:lpstr>
      <vt:lpstr>Diapositiva 22</vt:lpstr>
      <vt:lpstr>3. INTEGRATING THE SKILLS</vt:lpstr>
      <vt:lpstr>Diapositiva 24</vt:lpstr>
      <vt:lpstr>Diapositiva 25</vt:lpstr>
      <vt:lpstr>4. COMMUNICATIVE COMPETENCE</vt:lpstr>
      <vt:lpstr>4. COMMUNICATIVE COMPETENCE</vt:lpstr>
      <vt:lpstr>4. COMMUNICATIVE COMPETENCE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3</dc:title>
  <dc:creator>JB</dc:creator>
  <cp:lastModifiedBy>JB</cp:lastModifiedBy>
  <cp:revision>38</cp:revision>
  <dcterms:created xsi:type="dcterms:W3CDTF">2014-10-04T09:07:08Z</dcterms:created>
  <dcterms:modified xsi:type="dcterms:W3CDTF">2016-05-08T19:35:31Z</dcterms:modified>
</cp:coreProperties>
</file>